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311" r:id="rId4"/>
    <p:sldId id="256" r:id="rId5"/>
    <p:sldId id="312" r:id="rId6"/>
    <p:sldId id="286" r:id="rId7"/>
    <p:sldId id="305" r:id="rId8"/>
    <p:sldId id="273" r:id="rId9"/>
    <p:sldId id="279" r:id="rId10"/>
    <p:sldId id="313" r:id="rId11"/>
    <p:sldId id="315" r:id="rId12"/>
    <p:sldId id="316" r:id="rId13"/>
    <p:sldId id="331" r:id="rId14"/>
    <p:sldId id="317" r:id="rId15"/>
    <p:sldId id="319" r:id="rId16"/>
    <p:sldId id="326" r:id="rId17"/>
    <p:sldId id="299" r:id="rId18"/>
    <p:sldId id="318" r:id="rId19"/>
    <p:sldId id="298" r:id="rId20"/>
    <p:sldId id="321" r:id="rId21"/>
    <p:sldId id="322" r:id="rId22"/>
    <p:sldId id="303" r:id="rId23"/>
    <p:sldId id="323" r:id="rId24"/>
    <p:sldId id="324" r:id="rId25"/>
    <p:sldId id="325" r:id="rId26"/>
    <p:sldId id="283" r:id="rId27"/>
    <p:sldId id="327" r:id="rId28"/>
    <p:sldId id="328" r:id="rId29"/>
    <p:sldId id="329" r:id="rId30"/>
    <p:sldId id="33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FF"/>
    <a:srgbClr val="CC0099"/>
    <a:srgbClr val="E3F406"/>
    <a:srgbClr val="0000FF"/>
    <a:srgbClr val="33CC33"/>
    <a:srgbClr val="FF99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0" autoAdjust="0"/>
    <p:restoredTop sz="94645" autoAdjust="0"/>
  </p:normalViewPr>
  <p:slideViewPr>
    <p:cSldViewPr>
      <p:cViewPr>
        <p:scale>
          <a:sx n="90" d="100"/>
          <a:sy n="90" d="100"/>
        </p:scale>
        <p:origin x="-208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7772400" cy="1165225"/>
          </a:xfrm>
        </p:spPr>
        <p:txBody>
          <a:bodyPr/>
          <a:lstStyle>
            <a:lvl1pPr algn="l">
              <a:defRPr u="sng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0" name="Picture 2" descr="C:\Users\rwallsgrove\Desktop\head_titl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226248"/>
            <a:ext cx="7086600" cy="63175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914400" y="6248400"/>
            <a:ext cx="5410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9EAF-4585-4E96-8E88-B34F0C1DA57D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42E-6A0D-43AE-A833-58FD802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9EAF-4585-4E96-8E88-B34F0C1DA57D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42E-6A0D-43AE-A833-58FD802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9EAF-4585-4E96-8E88-B34F0C1DA57D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42E-6A0D-43AE-A833-58FD802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9EAF-4585-4E96-8E88-B34F0C1DA57D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42E-6A0D-43AE-A833-58FD802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9EAF-4585-4E96-8E88-B34F0C1DA57D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42E-6A0D-43AE-A833-58FD802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9EAF-4585-4E96-8E88-B34F0C1DA57D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42E-6A0D-43AE-A833-58FD802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9EAF-4585-4E96-8E88-B34F0C1DA57D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42E-6A0D-43AE-A833-58FD802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9EAF-4585-4E96-8E88-B34F0C1DA57D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42E-6A0D-43AE-A833-58FD802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9EAF-4585-4E96-8E88-B34F0C1DA57D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42E-6A0D-43AE-A833-58FD802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9EAF-4585-4E96-8E88-B34F0C1DA57D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7442E-6A0D-43AE-A833-58FD802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B9EAF-4585-4E96-8E88-B34F0C1DA57D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7442E-6A0D-43AE-A833-58FD802CDE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3523B-BD74-445F-90BD-48DB06ABDF6B}" type="datetimeFigureOut">
              <a:rPr lang="en-US" smtClean="0"/>
              <a:pPr/>
              <a:t>4/27/12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FDD0-8E37-4233-8A00-8313141EC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shot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089025"/>
          </a:xfrm>
        </p:spPr>
        <p:txBody>
          <a:bodyPr>
            <a:normAutofit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Regular updates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48400" y="381000"/>
            <a:ext cx="508000" cy="457200"/>
            <a:chOff x="228599" y="812799"/>
            <a:chExt cx="660400" cy="609600"/>
          </a:xfrm>
          <a:solidFill>
            <a:schemeClr val="accent3"/>
          </a:solidFill>
        </p:grpSpPr>
        <p:sp>
          <p:nvSpPr>
            <p:cNvPr id="47" name="Oval 46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4200" y="381000"/>
            <a:ext cx="508000" cy="457200"/>
            <a:chOff x="228599" y="812799"/>
            <a:chExt cx="660400" cy="609600"/>
          </a:xfrm>
          <a:solidFill>
            <a:schemeClr val="accent6">
              <a:lumMod val="75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620000" y="381000"/>
            <a:ext cx="508000" cy="457200"/>
            <a:chOff x="228599" y="812799"/>
            <a:chExt cx="660400" cy="609600"/>
          </a:xfrm>
          <a:solidFill>
            <a:schemeClr val="accent4"/>
          </a:solidFill>
        </p:grpSpPr>
        <p:sp>
          <p:nvSpPr>
            <p:cNvPr id="60" name="Oval 59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89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0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91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1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2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4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5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96" name="Oval 9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pic>
        <p:nvPicPr>
          <p:cNvPr id="4" name="Picture 3" descr="Screen Shot 2012-04-17 at 2.36.5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2889063" cy="2362200"/>
          </a:xfrm>
          <a:prstGeom prst="rect">
            <a:avLst/>
          </a:prstGeom>
        </p:spPr>
      </p:pic>
      <p:pic>
        <p:nvPicPr>
          <p:cNvPr id="5" name="Picture 4" descr="Screen Shot 2012-04-17 at 2.37.5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883513" cy="914400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4572000" y="1447800"/>
            <a:ext cx="0" cy="4419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1219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1990</a:t>
            </a:r>
            <a:endParaRPr lang="en-US" sz="360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52400" y="0"/>
            <a:ext cx="6858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2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3" name="Picture 2" descr="hawaii.gov_dlnr_cwrm_planning_wqp1990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3241964" cy="41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9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-5644"/>
            <a:ext cx="914400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772400" cy="1089025"/>
          </a:xfrm>
        </p:spPr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Adaptive Land Use</a:t>
            </a:r>
            <a:b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</a:br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Planning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89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0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91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1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2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4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5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96" name="Oval 9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sp>
        <p:nvSpPr>
          <p:cNvPr id="38" name="Title 1"/>
          <p:cNvSpPr txBox="1">
            <a:spLocks/>
          </p:cNvSpPr>
          <p:nvPr/>
        </p:nvSpPr>
        <p:spPr>
          <a:xfrm>
            <a:off x="228600" y="228600"/>
            <a:ext cx="6858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3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778951"/>
              </p:ext>
            </p:extLst>
          </p:nvPr>
        </p:nvGraphicFramePr>
        <p:xfrm>
          <a:off x="304800" y="2667000"/>
          <a:ext cx="8458199" cy="3124199"/>
        </p:xfrm>
        <a:graphic>
          <a:graphicData uri="http://schemas.openxmlformats.org/drawingml/2006/table">
            <a:tbl>
              <a:tblPr/>
              <a:tblGrid>
                <a:gridCol w="2590800"/>
                <a:gridCol w="1222066"/>
                <a:gridCol w="2380016"/>
                <a:gridCol w="2265317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Aquifer</a:t>
                      </a:r>
                      <a:endParaRPr lang="en-US" sz="20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SY</a:t>
                      </a:r>
                      <a:endParaRPr lang="en-US" sz="20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(mgd)</a:t>
                      </a:r>
                      <a:endParaRPr lang="en-US" sz="20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Max. 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Projected Demand (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Gen. 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Plan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mgd) </a:t>
                      </a:r>
                      <a:endParaRPr lang="en-US" sz="20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Max. 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Projected Demand (Zoning)</a:t>
                      </a:r>
                      <a:endParaRPr lang="en-US" sz="20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(mgd)</a:t>
                      </a:r>
                      <a:endParaRPr lang="en-US" sz="2000" dirty="0"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W </a:t>
                      </a:r>
                      <a:r>
                        <a:rPr lang="en-US" sz="24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Mauna Kea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151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Kohala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154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174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208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SW </a:t>
                      </a:r>
                      <a:r>
                        <a:rPr lang="en-US" sz="24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Mauna Loa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dirty="0" smtClean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NW Mauna </a:t>
                      </a:r>
                      <a:r>
                        <a:rPr lang="en-US" sz="24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Loa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Hualalai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282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latin typeface="Trebuchet MS" pitchFamily="34" charset="0"/>
                          <a:ea typeface="Times New Roman"/>
                          <a:cs typeface="Times New Roman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Oval 40"/>
          <p:cNvSpPr/>
          <p:nvPr/>
        </p:nvSpPr>
        <p:spPr>
          <a:xfrm>
            <a:off x="4572000" y="1828800"/>
            <a:ext cx="508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2" name="Group 41"/>
          <p:cNvGrpSpPr/>
          <p:nvPr/>
        </p:nvGrpSpPr>
        <p:grpSpPr>
          <a:xfrm>
            <a:off x="3200400" y="1828800"/>
            <a:ext cx="508000" cy="457200"/>
            <a:chOff x="228599" y="812799"/>
            <a:chExt cx="660400" cy="609600"/>
          </a:xfrm>
          <a:solidFill>
            <a:schemeClr val="accent5"/>
          </a:solidFill>
        </p:grpSpPr>
        <p:sp>
          <p:nvSpPr>
            <p:cNvPr id="43" name="Oval 42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86200" y="1828800"/>
            <a:ext cx="508000" cy="457200"/>
            <a:chOff x="228599" y="812799"/>
            <a:chExt cx="660400" cy="609600"/>
          </a:xfrm>
          <a:solidFill>
            <a:schemeClr val="accent6">
              <a:lumMod val="75000"/>
            </a:schemeClr>
          </a:solidFill>
        </p:grpSpPr>
        <p:sp>
          <p:nvSpPr>
            <p:cNvPr id="48" name="Oval 47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sp>
        <p:nvSpPr>
          <p:cNvPr id="52" name="Oval 51"/>
          <p:cNvSpPr/>
          <p:nvPr/>
        </p:nvSpPr>
        <p:spPr>
          <a:xfrm>
            <a:off x="5257800" y="1828800"/>
            <a:ext cx="5080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3" name="Straight Connector 52"/>
          <p:cNvCxnSpPr/>
          <p:nvPr/>
        </p:nvCxnSpPr>
        <p:spPr>
          <a:xfrm>
            <a:off x="5257800" y="1828800"/>
            <a:ext cx="533400" cy="45720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200400" y="1828800"/>
            <a:ext cx="533400" cy="45720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886200" y="1828800"/>
            <a:ext cx="533400" cy="45720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72000" y="1828800"/>
            <a:ext cx="533400" cy="45720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4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-5644"/>
            <a:ext cx="914400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772400" cy="1089025"/>
          </a:xfrm>
        </p:spPr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Adaptive Land Use</a:t>
            </a:r>
            <a:b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</a:br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Planning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162800" y="609600"/>
            <a:ext cx="508000" cy="457200"/>
            <a:chOff x="228599" y="812799"/>
            <a:chExt cx="660400" cy="609600"/>
          </a:xfrm>
          <a:solidFill>
            <a:schemeClr val="accent3"/>
          </a:solidFill>
        </p:grpSpPr>
        <p:sp>
          <p:nvSpPr>
            <p:cNvPr id="47" name="Oval 46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772400" y="609600"/>
            <a:ext cx="508000" cy="457200"/>
            <a:chOff x="228599" y="812799"/>
            <a:chExt cx="660400" cy="609600"/>
          </a:xfrm>
          <a:solidFill>
            <a:schemeClr val="accent6">
              <a:lumMod val="75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89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0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91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1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2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4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5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96" name="Oval 9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grpSp>
        <p:nvGrpSpPr>
          <p:cNvPr id="35" name="Group 34"/>
          <p:cNvGrpSpPr/>
          <p:nvPr/>
        </p:nvGrpSpPr>
        <p:grpSpPr>
          <a:xfrm>
            <a:off x="6553200" y="609600"/>
            <a:ext cx="508000" cy="457200"/>
            <a:chOff x="228599" y="812799"/>
            <a:chExt cx="660400" cy="609600"/>
          </a:xfrm>
          <a:solidFill>
            <a:schemeClr val="accent5"/>
          </a:solidFill>
        </p:grpSpPr>
        <p:sp>
          <p:nvSpPr>
            <p:cNvPr id="36" name="Oval 35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33400" y="3276600"/>
            <a:ext cx="8077200" cy="2308324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“No </a:t>
            </a:r>
            <a:r>
              <a:rPr lang="en-US" sz="3600" dirty="0"/>
              <a:t>subdivision shall be approved, unless . . . the director shall provide written verification of a long term, reliable supply of water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57911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Maui Water Availability </a:t>
            </a:r>
            <a:r>
              <a:rPr lang="en-US" sz="3600" dirty="0" smtClean="0"/>
              <a:t>Policy</a:t>
            </a:r>
            <a:endParaRPr lang="en-US" sz="3600" dirty="0"/>
          </a:p>
          <a:p>
            <a:r>
              <a:rPr lang="en-US" sz="3600" dirty="0" smtClean="0"/>
              <a:t>M.C.C. § 14.12.040</a:t>
            </a:r>
            <a:endParaRPr lang="en-US" sz="3600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28600" y="228600"/>
            <a:ext cx="6858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3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7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5257800" cy="1089025"/>
          </a:xfrm>
        </p:spPr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Integrated Watershed  Management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89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0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91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1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2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4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5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96" name="Oval 9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sp>
        <p:nvSpPr>
          <p:cNvPr id="36" name="Oval 35"/>
          <p:cNvSpPr/>
          <p:nvPr/>
        </p:nvSpPr>
        <p:spPr>
          <a:xfrm>
            <a:off x="7086600" y="533400"/>
            <a:ext cx="508000" cy="457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Picture 2" descr="www.boardofwatersupply.com_files_KL_WMP_PreFinal_Plan_072709_rev2_Cov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2209800" cy="2895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0" y="2971800"/>
            <a:ext cx="2286000" cy="2895600"/>
            <a:chOff x="5943600" y="3124200"/>
            <a:chExt cx="2286000" cy="2895600"/>
          </a:xfrm>
        </p:grpSpPr>
        <p:pic>
          <p:nvPicPr>
            <p:cNvPr id="5" name="Picture 4" descr="www.boardofwatersupply.com_files_01_WWMP_Title Page_AUG09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3124200"/>
              <a:ext cx="2178627" cy="2819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943600" y="3124200"/>
              <a:ext cx="2286000" cy="2895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9000" y="2971800"/>
            <a:ext cx="2286000" cy="2895600"/>
            <a:chOff x="3124200" y="3124200"/>
            <a:chExt cx="2286000" cy="2895600"/>
          </a:xfrm>
        </p:grpSpPr>
        <p:pic>
          <p:nvPicPr>
            <p:cNvPr id="4" name="Picture 3" descr="www.boardofwatersupply.com_files_01_KPWMP_Covers__and_Disclaimer_PRE-FINAL_Feb 2012b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124200"/>
              <a:ext cx="2142836" cy="2895600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3124200" y="3124200"/>
              <a:ext cx="2286000" cy="2895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81000" y="1676400"/>
            <a:ext cx="846262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Honolulu Water Use and Development Pla</a:t>
            </a:r>
            <a:r>
              <a:rPr lang="en-US" sz="3600" dirty="0"/>
              <a:t>n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4191000" y="-1295400"/>
            <a:ext cx="762000" cy="7924800"/>
          </a:xfrm>
          <a:prstGeom prst="leftBrac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8600" y="152400"/>
            <a:ext cx="6858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4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7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33867"/>
            <a:ext cx="6934200" cy="1089025"/>
          </a:xfrm>
        </p:spPr>
        <p:txBody>
          <a:bodyPr>
            <a:normAutofit/>
          </a:bodyPr>
          <a:lstStyle/>
          <a:p>
            <a:r>
              <a:rPr lang="en-US" sz="38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Conservation &amp; Recycling Plans</a:t>
            </a:r>
            <a:endParaRPr lang="en-US" sz="38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89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0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91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1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2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4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5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96" name="Oval 9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sp>
        <p:nvSpPr>
          <p:cNvPr id="40" name="Oval 39"/>
          <p:cNvSpPr/>
          <p:nvPr/>
        </p:nvSpPr>
        <p:spPr>
          <a:xfrm>
            <a:off x="8534400" y="127000"/>
            <a:ext cx="5080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Oval 42"/>
          <p:cNvSpPr/>
          <p:nvPr/>
        </p:nvSpPr>
        <p:spPr>
          <a:xfrm>
            <a:off x="8001000" y="649111"/>
            <a:ext cx="5080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Oval 47"/>
          <p:cNvSpPr/>
          <p:nvPr/>
        </p:nvSpPr>
        <p:spPr>
          <a:xfrm>
            <a:off x="8001000" y="152400"/>
            <a:ext cx="508000" cy="457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Oval 52"/>
          <p:cNvSpPr/>
          <p:nvPr/>
        </p:nvSpPr>
        <p:spPr>
          <a:xfrm>
            <a:off x="8534400" y="649111"/>
            <a:ext cx="508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itle 1"/>
          <p:cNvSpPr txBox="1">
            <a:spLocks/>
          </p:cNvSpPr>
          <p:nvPr/>
        </p:nvSpPr>
        <p:spPr>
          <a:xfrm>
            <a:off x="152400" y="76200"/>
            <a:ext cx="6858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5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800" y="13716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600" dirty="0" smtClean="0">
                <a:latin typeface="Trebuchet MS" pitchFamily="34" charset="0"/>
              </a:rPr>
              <a:t>E.g. Melbourne Permanent Water Saving Rules</a:t>
            </a:r>
            <a:endParaRPr lang="en-US" sz="3600" dirty="0">
              <a:latin typeface="Trebuchet MS" pitchFamily="34" charset="0"/>
            </a:endParaRPr>
          </a:p>
        </p:txBody>
      </p:sp>
      <p:pic>
        <p:nvPicPr>
          <p:cNvPr id="6" name="Picture 5" descr="Screen Shot 2012-04-18 at 12.53.0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0"/>
            <a:ext cx="6705600" cy="359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5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33867"/>
            <a:ext cx="6934200" cy="1089025"/>
          </a:xfrm>
        </p:spPr>
        <p:txBody>
          <a:bodyPr>
            <a:normAutofit/>
          </a:bodyPr>
          <a:lstStyle/>
          <a:p>
            <a:r>
              <a:rPr lang="en-US" sz="38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Conservation &amp; Recycling Plans</a:t>
            </a:r>
            <a:endParaRPr lang="en-US" sz="38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52400" y="76200"/>
            <a:ext cx="6858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5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" name="Picture 3" descr="Screen Shot 2012-04-18 at 12.53.3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086600" cy="51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4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0"/>
            <a:ext cx="7772400" cy="1089025"/>
          </a:xfrm>
        </p:spPr>
        <p:txBody>
          <a:bodyPr>
            <a:normAutofit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Regulatory Tools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1371600"/>
            <a:ext cx="8458200" cy="487825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747713" indent="-747713">
              <a:spcAft>
                <a:spcPts val="2200"/>
              </a:spcAft>
            </a:pPr>
            <a:r>
              <a:rPr lang="en-US" sz="3200" dirty="0" smtClean="0">
                <a:latin typeface="Trebuchet MS" pitchFamily="34" charset="0"/>
              </a:rPr>
              <a:t> (6) Climate</a:t>
            </a:r>
            <a:r>
              <a:rPr lang="en-US" sz="3200" dirty="0">
                <a:latin typeface="Trebuchet MS" pitchFamily="34" charset="0"/>
              </a:rPr>
              <a:t>-</a:t>
            </a:r>
            <a:r>
              <a:rPr lang="en-US" sz="3200" dirty="0" smtClean="0">
                <a:latin typeface="Trebuchet MS" pitchFamily="34" charset="0"/>
              </a:rPr>
              <a:t>conscious “</a:t>
            </a:r>
            <a:r>
              <a:rPr lang="en-US" sz="3200" dirty="0">
                <a:latin typeface="Trebuchet MS" pitchFamily="34" charset="0"/>
              </a:rPr>
              <a:t>c</a:t>
            </a:r>
            <a:r>
              <a:rPr lang="en-US" sz="3200" dirty="0" smtClean="0">
                <a:latin typeface="Trebuchet MS" pitchFamily="34" charset="0"/>
              </a:rPr>
              <a:t>learly sustainable yield” and </a:t>
            </a:r>
            <a:r>
              <a:rPr lang="en-US" sz="3200" dirty="0" err="1" smtClean="0">
                <a:latin typeface="Trebuchet MS" pitchFamily="34" charset="0"/>
              </a:rPr>
              <a:t>instream</a:t>
            </a:r>
            <a:r>
              <a:rPr lang="en-US" sz="3200" dirty="0" smtClean="0">
                <a:latin typeface="Trebuchet MS" pitchFamily="34" charset="0"/>
              </a:rPr>
              <a:t> flow standards</a:t>
            </a:r>
          </a:p>
          <a:p>
            <a:pPr marL="747713" indent="-747713">
              <a:spcAft>
                <a:spcPts val="2200"/>
              </a:spcAft>
            </a:pPr>
            <a:r>
              <a:rPr lang="en-US" sz="3200" dirty="0" smtClean="0">
                <a:latin typeface="Trebuchet MS" pitchFamily="34" charset="0"/>
              </a:rPr>
              <a:t> (7) Enforce water use </a:t>
            </a:r>
            <a:r>
              <a:rPr lang="en-US" sz="3200" dirty="0">
                <a:latin typeface="Trebuchet MS" pitchFamily="34" charset="0"/>
              </a:rPr>
              <a:t>m</a:t>
            </a:r>
            <a:r>
              <a:rPr lang="en-US" sz="3200" dirty="0" smtClean="0">
                <a:latin typeface="Trebuchet MS" pitchFamily="34" charset="0"/>
              </a:rPr>
              <a:t>onitoring </a:t>
            </a:r>
            <a:r>
              <a:rPr lang="en-US" sz="3200" dirty="0">
                <a:latin typeface="Trebuchet MS" pitchFamily="34" charset="0"/>
              </a:rPr>
              <a:t>and </a:t>
            </a:r>
            <a:r>
              <a:rPr lang="en-US" sz="3200" dirty="0" smtClean="0">
                <a:latin typeface="Trebuchet MS" pitchFamily="34" charset="0"/>
              </a:rPr>
              <a:t>reporting</a:t>
            </a:r>
          </a:p>
          <a:p>
            <a:pPr marL="747713" indent="-747713">
              <a:spcAft>
                <a:spcPts val="2200"/>
              </a:spcAft>
            </a:pPr>
            <a:r>
              <a:rPr lang="en-US" sz="3200" dirty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(8) Expand designated </a:t>
            </a:r>
            <a:r>
              <a:rPr lang="en-US" sz="3200" dirty="0">
                <a:latin typeface="Trebuchet MS" pitchFamily="34" charset="0"/>
              </a:rPr>
              <a:t>water management areas</a:t>
            </a:r>
          </a:p>
          <a:p>
            <a:pPr marL="747713" indent="-747713">
              <a:spcAft>
                <a:spcPts val="2200"/>
              </a:spcAft>
            </a:pPr>
            <a:r>
              <a:rPr lang="en-US" sz="3200" dirty="0" smtClean="0">
                <a:latin typeface="Trebuchet MS" pitchFamily="34" charset="0"/>
              </a:rPr>
              <a:t> (9) Adaptive permitting, e.g. water use, well-construction, stream diversion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04800" y="152400"/>
            <a:ext cx="914400" cy="838200"/>
            <a:chOff x="304800" y="152400"/>
            <a:chExt cx="914400" cy="838200"/>
          </a:xfrm>
        </p:grpSpPr>
        <p:grpSp>
          <p:nvGrpSpPr>
            <p:cNvPr id="85" name="Group 23"/>
            <p:cNvGrpSpPr/>
            <p:nvPr/>
          </p:nvGrpSpPr>
          <p:grpSpPr>
            <a:xfrm>
              <a:off x="304794" y="152400"/>
              <a:ext cx="914399" cy="533398"/>
              <a:chOff x="7010400" y="228600"/>
              <a:chExt cx="1219200" cy="762000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7405816" y="228600"/>
                <a:ext cx="395416" cy="24758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 smtClean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284995" y="511509"/>
                <a:ext cx="648043" cy="13331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164173" y="684398"/>
                <a:ext cx="889686" cy="13331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010400" y="857286"/>
                <a:ext cx="1219200" cy="13331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</p:grpSp>
        <p:cxnSp>
          <p:nvCxnSpPr>
            <p:cNvPr id="86" name="Straight Arrow Connector 85"/>
            <p:cNvCxnSpPr/>
            <p:nvPr/>
          </p:nvCxnSpPr>
          <p:spPr>
            <a:xfrm>
              <a:off x="457200" y="762000"/>
              <a:ext cx="0" cy="2286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762000" y="762000"/>
              <a:ext cx="0" cy="2286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1066800" y="762000"/>
              <a:ext cx="0" cy="2286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162800" cy="1089025"/>
          </a:xfrm>
        </p:spPr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Climate-Conscious Sustainable Yield and </a:t>
            </a:r>
            <a:r>
              <a:rPr lang="en-US" u="none" dirty="0" err="1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Instream</a:t>
            </a:r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 Flow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89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0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91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1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2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4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5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96" name="Oval 9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sp>
        <p:nvSpPr>
          <p:cNvPr id="40" name="Oval 39"/>
          <p:cNvSpPr/>
          <p:nvPr/>
        </p:nvSpPr>
        <p:spPr>
          <a:xfrm>
            <a:off x="8458200" y="228600"/>
            <a:ext cx="5080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Oval 42"/>
          <p:cNvSpPr/>
          <p:nvPr/>
        </p:nvSpPr>
        <p:spPr>
          <a:xfrm>
            <a:off x="7924800" y="750711"/>
            <a:ext cx="5080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Oval 47"/>
          <p:cNvSpPr/>
          <p:nvPr/>
        </p:nvSpPr>
        <p:spPr>
          <a:xfrm>
            <a:off x="7924800" y="254000"/>
            <a:ext cx="508000" cy="457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Oval 52"/>
          <p:cNvSpPr/>
          <p:nvPr/>
        </p:nvSpPr>
        <p:spPr>
          <a:xfrm>
            <a:off x="8458200" y="750711"/>
            <a:ext cx="508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Title 1"/>
          <p:cNvSpPr txBox="1">
            <a:spLocks/>
          </p:cNvSpPr>
          <p:nvPr/>
        </p:nvSpPr>
        <p:spPr>
          <a:xfrm>
            <a:off x="152400" y="152400"/>
            <a:ext cx="6858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6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28800" y="2438400"/>
            <a:ext cx="5562600" cy="5847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 smtClean="0">
                <a:latin typeface="Trebuchet MS" pitchFamily="34" charset="0"/>
              </a:rPr>
              <a:t>“Maximum Sustainable Yield”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28800" y="4267200"/>
            <a:ext cx="5562600" cy="5847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 smtClean="0">
                <a:latin typeface="Trebuchet MS" pitchFamily="34" charset="0"/>
              </a:rPr>
              <a:t>“Clearly Sustainable Yield”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91000" y="3276600"/>
            <a:ext cx="1828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latin typeface="Trebuchet MS" pitchFamily="34" charset="0"/>
              </a:rPr>
              <a:t>v</a:t>
            </a:r>
            <a:r>
              <a:rPr lang="en-US" sz="3200" dirty="0" smtClean="0">
                <a:latin typeface="Trebuchet MS" pitchFamily="34" charset="0"/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304252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438400"/>
            <a:ext cx="8686800" cy="32778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</a:pPr>
            <a:r>
              <a:rPr lang="en-US" sz="2800" dirty="0" smtClean="0">
                <a:latin typeface="Trebuchet MS" pitchFamily="34" charset="0"/>
              </a:rPr>
              <a:t>- </a:t>
            </a:r>
            <a:r>
              <a:rPr lang="en-US" sz="2800" dirty="0" smtClean="0"/>
              <a:t>36% did not properly identify the location of the water source or end use</a:t>
            </a:r>
          </a:p>
          <a:p>
            <a:pPr marL="225425" indent="-225425">
              <a:spcAft>
                <a:spcPts val="600"/>
              </a:spcAft>
            </a:pPr>
            <a:r>
              <a:rPr lang="en-US" sz="2800" dirty="0" smtClean="0"/>
              <a:t>- 13% </a:t>
            </a:r>
            <a:r>
              <a:rPr lang="en-US" sz="2800" dirty="0" err="1" smtClean="0"/>
              <a:t>overpumping</a:t>
            </a:r>
            <a:endParaRPr lang="en-US" sz="2800" dirty="0" smtClean="0"/>
          </a:p>
          <a:p>
            <a:pPr marL="225425" indent="-225425">
              <a:spcAft>
                <a:spcPts val="600"/>
              </a:spcAft>
            </a:pPr>
            <a:r>
              <a:rPr lang="en-US" sz="2800" dirty="0" smtClean="0"/>
              <a:t>- 12% not investigated “because of a complete lack of response from permit holders” </a:t>
            </a:r>
            <a:r>
              <a:rPr lang="en-US" sz="2400" dirty="0" smtClean="0"/>
              <a:t>(1 federal agency, 3 state agencies, 4 county departments, 19 corporations)</a:t>
            </a:r>
          </a:p>
          <a:p>
            <a:pPr marL="225425" indent="-225425">
              <a:spcAft>
                <a:spcPts val="600"/>
              </a:spcAft>
            </a:pPr>
            <a:r>
              <a:rPr lang="en-US" sz="2800" dirty="0" smtClean="0"/>
              <a:t>- 37% lacked an approved </a:t>
            </a:r>
            <a:r>
              <a:rPr lang="en-US" sz="2800" dirty="0" err="1" smtClean="0"/>
              <a:t>flowmeter</a:t>
            </a:r>
            <a:r>
              <a:rPr lang="en-US" sz="2800" dirty="0" smtClean="0"/>
              <a:t>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38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40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53" name="Oval 52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0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1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50" name="Oval 4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2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2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6" name="Oval 4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3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44" name="Oval 43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sp>
        <p:nvSpPr>
          <p:cNvPr id="68" name="Oval 67"/>
          <p:cNvSpPr/>
          <p:nvPr/>
        </p:nvSpPr>
        <p:spPr>
          <a:xfrm>
            <a:off x="8305800" y="1752600"/>
            <a:ext cx="508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0" name="Straight Connector 69"/>
          <p:cNvCxnSpPr/>
          <p:nvPr/>
        </p:nvCxnSpPr>
        <p:spPr>
          <a:xfrm>
            <a:off x="8305800" y="1752600"/>
            <a:ext cx="533400" cy="45720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7162800" cy="1089025"/>
          </a:xfrm>
        </p:spPr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Enforce Monitoring &amp; Reporting Requirements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772400" y="533400"/>
            <a:ext cx="5080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Oval 75"/>
          <p:cNvSpPr/>
          <p:nvPr/>
        </p:nvSpPr>
        <p:spPr>
          <a:xfrm>
            <a:off x="7162800" y="533400"/>
            <a:ext cx="508000" cy="457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Oval 82"/>
          <p:cNvSpPr/>
          <p:nvPr/>
        </p:nvSpPr>
        <p:spPr>
          <a:xfrm>
            <a:off x="8382000" y="550333"/>
            <a:ext cx="508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304800" y="1600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600" dirty="0" smtClean="0">
                <a:latin typeface="Trebuchet MS" pitchFamily="34" charset="0"/>
              </a:rPr>
              <a:t>Use </a:t>
            </a:r>
            <a:r>
              <a:rPr lang="en-US" sz="3600" dirty="0">
                <a:latin typeface="Trebuchet MS" pitchFamily="34" charset="0"/>
              </a:rPr>
              <a:t>Reporting:  67% Non-compliance</a:t>
            </a: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304800" y="228600"/>
            <a:ext cx="6858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7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3400" y="2286000"/>
            <a:ext cx="8153400" cy="35394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Irrespective </a:t>
            </a:r>
            <a:r>
              <a:rPr lang="en-US" sz="3200" dirty="0"/>
              <a:t>of “how many or how few of the criteria are applicable, the Commission shall designate an area as a WMA </a:t>
            </a:r>
            <a:r>
              <a:rPr lang="en-US" sz="3200" i="1" dirty="0"/>
              <a:t>‘when it can be reasonably </a:t>
            </a:r>
            <a:r>
              <a:rPr lang="en-US" sz="3200" i="1" dirty="0" smtClean="0"/>
              <a:t>determined</a:t>
            </a:r>
            <a:r>
              <a:rPr lang="en-US" sz="3200" i="1" dirty="0"/>
              <a:t>...that the water resources in an area may be threatened by existing or proposed withdrawals or diversions of water.’” </a:t>
            </a:r>
            <a:endParaRPr lang="en-US" sz="3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38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40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53" name="Oval 52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0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1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50" name="Oval 4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2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2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6" name="Oval 4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3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44" name="Oval 43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sp>
        <p:nvSpPr>
          <p:cNvPr id="71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772400" cy="1089025"/>
          </a:xfrm>
        </p:spPr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Expand Designated Water Management Areas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772400" y="533400"/>
            <a:ext cx="5080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Oval 75"/>
          <p:cNvSpPr/>
          <p:nvPr/>
        </p:nvSpPr>
        <p:spPr>
          <a:xfrm>
            <a:off x="7162800" y="533400"/>
            <a:ext cx="508000" cy="457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533400" y="1600200"/>
            <a:ext cx="4638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Hawai‘i Supreme Court: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04800" y="228600"/>
            <a:ext cx="6858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8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3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685800"/>
            <a:ext cx="8382000" cy="206210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/>
                <a:cs typeface="Tahoma"/>
              </a:rPr>
              <a:t>“</a:t>
            </a:r>
            <a:r>
              <a:rPr lang="en-US" sz="3200" i="1" dirty="0" smtClean="0">
                <a:solidFill>
                  <a:schemeClr val="bg1"/>
                </a:solidFill>
                <a:latin typeface="Tahoma"/>
                <a:cs typeface="Tahoma"/>
              </a:rPr>
              <a:t>Prudent water resource planning should consider the long-term impacts of global climate change and how this could affect Hawaii’s water supplies</a:t>
            </a:r>
            <a:r>
              <a:rPr lang="en-US" sz="3200" dirty="0" smtClean="0">
                <a:solidFill>
                  <a:schemeClr val="bg1"/>
                </a:solidFill>
                <a:latin typeface="Tahoma"/>
                <a:cs typeface="Tahoma"/>
              </a:rPr>
              <a:t> . . . .” </a:t>
            </a:r>
            <a:endParaRPr lang="en-US" sz="3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194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of Hawai‘i Commission on Water Resource Management, 2008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657600"/>
            <a:ext cx="8382000" cy="206210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FF"/>
                </a:solidFill>
                <a:latin typeface="Tahoma"/>
                <a:cs typeface="Tahoma"/>
              </a:rPr>
              <a:t>“Investing in the protection of fresh water sources must be the highest priority for Hawaii’s public leaders and the Department of Land and Natural Resources.”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7912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Gov. Neil Abercrombie, 2011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603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38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40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53" name="Oval 52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0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1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50" name="Oval 4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2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2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6" name="Oval 4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3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44" name="Oval 43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sp>
        <p:nvSpPr>
          <p:cNvPr id="71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1089025"/>
          </a:xfrm>
        </p:spPr>
        <p:txBody>
          <a:bodyPr>
            <a:normAutofit/>
          </a:bodyPr>
          <a:lstStyle/>
          <a:p>
            <a:pPr marL="577850" indent="-577850"/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Adaptive Permitting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20000" y="163689"/>
            <a:ext cx="5080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Oval 47"/>
          <p:cNvSpPr/>
          <p:nvPr/>
        </p:nvSpPr>
        <p:spPr>
          <a:xfrm>
            <a:off x="7086600" y="685800"/>
            <a:ext cx="5080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Oval 53"/>
          <p:cNvSpPr/>
          <p:nvPr/>
        </p:nvSpPr>
        <p:spPr>
          <a:xfrm>
            <a:off x="7086600" y="189089"/>
            <a:ext cx="508000" cy="457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Oval 56"/>
          <p:cNvSpPr/>
          <p:nvPr/>
        </p:nvSpPr>
        <p:spPr>
          <a:xfrm>
            <a:off x="7620000" y="685800"/>
            <a:ext cx="508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9" name="Picture 58" descr="7 Jill_gage_history_2010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9800"/>
            <a:ext cx="5652664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600200"/>
            <a:ext cx="861060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3200" dirty="0" smtClean="0">
                <a:latin typeface="Trebuchet MS" pitchFamily="34" charset="0"/>
              </a:rPr>
              <a:t>For example: 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3200" dirty="0" smtClean="0">
                <a:latin typeface="Trebuchet MS" pitchFamily="34" charset="0"/>
              </a:rPr>
              <a:t>Gauges </a:t>
            </a:r>
            <a:r>
              <a:rPr lang="en-US" sz="3200" dirty="0">
                <a:latin typeface="Trebuchet MS" pitchFamily="34" charset="0"/>
              </a:rPr>
              <a:t>as a standard permit condition</a:t>
            </a:r>
            <a:r>
              <a:rPr lang="en-US" sz="3200" dirty="0" smtClean="0">
                <a:latin typeface="Trebuchet MS" pitchFamily="34" charset="0"/>
              </a:rPr>
              <a:t>?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3200" dirty="0" smtClean="0">
                <a:latin typeface="Trebuchet MS" pitchFamily="34" charset="0"/>
              </a:rPr>
              <a:t>Compliance inspections and fee?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3200" dirty="0" smtClean="0">
                <a:latin typeface="Trebuchet MS" pitchFamily="34" charset="0"/>
              </a:rPr>
              <a:t>“Living permit” model?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3200" dirty="0" smtClean="0">
                <a:latin typeface="Trebuchet MS" pitchFamily="34" charset="0"/>
              </a:rPr>
              <a:t>Deep monitor wells?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28600" y="152400"/>
            <a:ext cx="6858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9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15200" y="57912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dirty="0" smtClean="0">
                <a:latin typeface="Trebuchet MS" pitchFamily="34" charset="0"/>
              </a:rPr>
              <a:t>U.S.G.S. 2010</a:t>
            </a: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9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089025"/>
          </a:xfrm>
        </p:spPr>
        <p:txBody>
          <a:bodyPr>
            <a:normAutofit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Market-Based Tools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3" name="Group 92"/>
          <p:cNvGrpSpPr/>
          <p:nvPr/>
        </p:nvGrpSpPr>
        <p:grpSpPr>
          <a:xfrm>
            <a:off x="304800" y="152400"/>
            <a:ext cx="914400" cy="838200"/>
            <a:chOff x="304800" y="152400"/>
            <a:chExt cx="914400" cy="838200"/>
          </a:xfrm>
        </p:grpSpPr>
        <p:grpSp>
          <p:nvGrpSpPr>
            <p:cNvPr id="4" name="Group 23"/>
            <p:cNvGrpSpPr/>
            <p:nvPr/>
          </p:nvGrpSpPr>
          <p:grpSpPr>
            <a:xfrm>
              <a:off x="304800" y="152400"/>
              <a:ext cx="914400" cy="533400"/>
              <a:chOff x="7010400" y="228600"/>
              <a:chExt cx="1219200" cy="76200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405816" y="228600"/>
                <a:ext cx="395416" cy="24758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 smtClean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284995" y="511509"/>
                <a:ext cx="648043" cy="13331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64173" y="684398"/>
                <a:ext cx="889686" cy="13331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010400" y="857286"/>
                <a:ext cx="1219200" cy="13331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>
            <a:xfrm>
              <a:off x="457200" y="762000"/>
              <a:ext cx="0" cy="2286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2000" y="762000"/>
              <a:ext cx="0" cy="2286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066800" y="762000"/>
              <a:ext cx="0" cy="2286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676400"/>
            <a:ext cx="7848600" cy="361124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804863" indent="-804863">
              <a:spcAft>
                <a:spcPts val="2200"/>
              </a:spcAft>
            </a:pPr>
            <a:r>
              <a:rPr lang="en-US" sz="3200" dirty="0" smtClean="0">
                <a:latin typeface="Trebuchet MS" pitchFamily="34" charset="0"/>
              </a:rPr>
              <a:t>(10) Green building </a:t>
            </a:r>
            <a:r>
              <a:rPr lang="en-US" sz="3200" dirty="0">
                <a:latin typeface="Trebuchet MS" pitchFamily="34" charset="0"/>
              </a:rPr>
              <a:t>/ Hawai‘i </a:t>
            </a:r>
            <a:r>
              <a:rPr lang="en-US" sz="3200" dirty="0" smtClean="0">
                <a:latin typeface="Trebuchet MS" pitchFamily="34" charset="0"/>
              </a:rPr>
              <a:t> Energy </a:t>
            </a:r>
            <a:r>
              <a:rPr lang="en-US" sz="3200" dirty="0">
                <a:latin typeface="Trebuchet MS" pitchFamily="34" charset="0"/>
              </a:rPr>
              <a:t>Plan model</a:t>
            </a:r>
          </a:p>
          <a:p>
            <a:pPr marL="804863" indent="-804863">
              <a:spcAft>
                <a:spcPts val="2200"/>
              </a:spcAft>
            </a:pPr>
            <a:r>
              <a:rPr lang="en-US" sz="3200" dirty="0" smtClean="0">
                <a:latin typeface="Trebuchet MS" pitchFamily="34" charset="0"/>
              </a:rPr>
              <a:t>(11) Tie Water Commission fees more closely to the cost of regulation</a:t>
            </a:r>
          </a:p>
          <a:p>
            <a:pPr marL="804863" indent="-804863">
              <a:spcAft>
                <a:spcPts val="2200"/>
              </a:spcAft>
            </a:pPr>
            <a:r>
              <a:rPr lang="en-US" sz="3200" dirty="0" smtClean="0">
                <a:latin typeface="Trebuchet MS" pitchFamily="34" charset="0"/>
              </a:rPr>
              <a:t>(12) Public goods charge / property tax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5715000" cy="1089025"/>
          </a:xfrm>
        </p:spPr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Promote Water-Conscious Infrastructure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848600" y="304800"/>
            <a:ext cx="5080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Oval 47"/>
          <p:cNvSpPr/>
          <p:nvPr/>
        </p:nvSpPr>
        <p:spPr>
          <a:xfrm>
            <a:off x="8458200" y="304800"/>
            <a:ext cx="5080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Oval 53"/>
          <p:cNvSpPr/>
          <p:nvPr/>
        </p:nvSpPr>
        <p:spPr>
          <a:xfrm>
            <a:off x="7239000" y="304800"/>
            <a:ext cx="508000" cy="457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Title 1"/>
          <p:cNvSpPr txBox="1">
            <a:spLocks/>
          </p:cNvSpPr>
          <p:nvPr/>
        </p:nvSpPr>
        <p:spPr>
          <a:xfrm>
            <a:off x="152400" y="152400"/>
            <a:ext cx="11430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10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1828800"/>
            <a:ext cx="3124200" cy="4008012"/>
            <a:chOff x="685800" y="2057400"/>
            <a:chExt cx="3124200" cy="4008012"/>
          </a:xfrm>
        </p:grpSpPr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4635512"/>
                </p:ext>
              </p:extLst>
            </p:nvPr>
          </p:nvGraphicFramePr>
          <p:xfrm>
            <a:off x="685800" y="2057400"/>
            <a:ext cx="3096816" cy="40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Acrobat Document" r:id="rId3" imgW="5829300" imgH="7543800" progId="AcroExch.Document.7">
                    <p:embed/>
                  </p:oleObj>
                </mc:Choice>
                <mc:Fallback>
                  <p:oleObj name="Acrobat Document" r:id="rId3" imgW="5829300" imgH="7543800" progId="AcroExch.Document.7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2057400"/>
                          <a:ext cx="3096816" cy="4008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Rectangle 68"/>
            <p:cNvSpPr/>
            <p:nvPr/>
          </p:nvSpPr>
          <p:spPr>
            <a:xfrm>
              <a:off x="685800" y="2102550"/>
              <a:ext cx="3124200" cy="3886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4572000" y="2057400"/>
            <a:ext cx="0" cy="352186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105400" y="1905000"/>
            <a:ext cx="3124200" cy="3962399"/>
            <a:chOff x="5105400" y="1905000"/>
            <a:chExt cx="3124200" cy="3962399"/>
          </a:xfrm>
        </p:grpSpPr>
        <p:graphicFrame>
          <p:nvGraphicFramePr>
            <p:cNvPr id="7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221659"/>
                </p:ext>
              </p:extLst>
            </p:nvPr>
          </p:nvGraphicFramePr>
          <p:xfrm>
            <a:off x="5257800" y="2284808"/>
            <a:ext cx="2768111" cy="3582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Acrobat Document" r:id="rId5" imgW="5829300" imgH="7543800" progId="AcroExch.Document.7">
                    <p:embed/>
                  </p:oleObj>
                </mc:Choice>
                <mc:Fallback>
                  <p:oleObj name="Acrobat Document" r:id="rId5" imgW="5829300" imgH="7543800" progId="AcroExch.Document.7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2284808"/>
                          <a:ext cx="2768111" cy="35825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Rectangle 73"/>
            <p:cNvSpPr/>
            <p:nvPr/>
          </p:nvSpPr>
          <p:spPr>
            <a:xfrm>
              <a:off x="5105400" y="1905000"/>
              <a:ext cx="3124200" cy="3886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76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7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78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88" name="Oval 8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79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86" name="Oval 8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80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84" name="Oval 83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81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82" name="Oval 81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3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9827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5638800" cy="1089025"/>
          </a:xfrm>
        </p:spPr>
        <p:txBody>
          <a:bodyPr>
            <a:normAutofit fontScale="90000"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Water Commission Fees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696200" y="457200"/>
            <a:ext cx="5080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Title 1"/>
          <p:cNvSpPr txBox="1">
            <a:spLocks/>
          </p:cNvSpPr>
          <p:nvPr/>
        </p:nvSpPr>
        <p:spPr>
          <a:xfrm>
            <a:off x="76200" y="152400"/>
            <a:ext cx="11430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11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76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7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78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88" name="Oval 8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79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86" name="Oval 8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80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84" name="Oval 83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81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82" name="Oval 81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3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sp>
        <p:nvSpPr>
          <p:cNvPr id="42" name="Oval 41"/>
          <p:cNvSpPr/>
          <p:nvPr/>
        </p:nvSpPr>
        <p:spPr>
          <a:xfrm>
            <a:off x="8305800" y="457200"/>
            <a:ext cx="508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ectangle 43"/>
          <p:cNvSpPr/>
          <p:nvPr/>
        </p:nvSpPr>
        <p:spPr>
          <a:xfrm>
            <a:off x="1066800" y="1676400"/>
            <a:ext cx="6858000" cy="5847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 smtClean="0">
                <a:latin typeface="Trebuchet MS" pitchFamily="34" charset="0"/>
              </a:rPr>
              <a:t>Flat $25 application fee</a:t>
            </a:r>
          </a:p>
        </p:txBody>
      </p:sp>
      <p:sp>
        <p:nvSpPr>
          <p:cNvPr id="46" name="Oval 45"/>
          <p:cNvSpPr/>
          <p:nvPr/>
        </p:nvSpPr>
        <p:spPr>
          <a:xfrm>
            <a:off x="7086600" y="457200"/>
            <a:ext cx="5080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Rectangle 49"/>
          <p:cNvSpPr/>
          <p:nvPr/>
        </p:nvSpPr>
        <p:spPr>
          <a:xfrm>
            <a:off x="1066800" y="3429000"/>
            <a:ext cx="6858000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 smtClean="0">
                <a:latin typeface="Trebuchet MS" pitchFamily="34" charset="0"/>
              </a:rPr>
              <a:t>Tiered fees, tied to quantity of water impacted, and cost of watershed protection necessary to protect the resource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038600" y="2590800"/>
            <a:ext cx="1828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latin typeface="Trebuchet MS" pitchFamily="34" charset="0"/>
              </a:rPr>
              <a:t>v</a:t>
            </a:r>
            <a:r>
              <a:rPr lang="en-US" sz="3200" dirty="0" smtClean="0">
                <a:latin typeface="Trebuchet MS" pitchFamily="34" charset="0"/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30941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5638800" cy="1089025"/>
          </a:xfrm>
        </p:spPr>
        <p:txBody>
          <a:bodyPr>
            <a:normAutofit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Public Goods Charge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696200" y="457200"/>
            <a:ext cx="5080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Title 1"/>
          <p:cNvSpPr txBox="1">
            <a:spLocks/>
          </p:cNvSpPr>
          <p:nvPr/>
        </p:nvSpPr>
        <p:spPr>
          <a:xfrm>
            <a:off x="76200" y="152400"/>
            <a:ext cx="11430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12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76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7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78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88" name="Oval 8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79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86" name="Oval 8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80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84" name="Oval 83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81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82" name="Oval 81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3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sp>
        <p:nvSpPr>
          <p:cNvPr id="42" name="Oval 41"/>
          <p:cNvSpPr/>
          <p:nvPr/>
        </p:nvSpPr>
        <p:spPr>
          <a:xfrm>
            <a:off x="8305800" y="457200"/>
            <a:ext cx="508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Oval 45"/>
          <p:cNvSpPr/>
          <p:nvPr/>
        </p:nvSpPr>
        <p:spPr>
          <a:xfrm>
            <a:off x="7086600" y="457200"/>
            <a:ext cx="5080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1828800" y="2133600"/>
            <a:ext cx="5410200" cy="3733800"/>
            <a:chOff x="1752600" y="2133600"/>
            <a:chExt cx="5410200" cy="3733800"/>
          </a:xfrm>
        </p:grpSpPr>
        <p:pic>
          <p:nvPicPr>
            <p:cNvPr id="2" name="Picture 1" descr="Screen Shot 2012-04-18 at 12.07.03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2133600"/>
              <a:ext cx="5404118" cy="373380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1752600" y="2133600"/>
              <a:ext cx="5410200" cy="3733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600200" y="1447800"/>
            <a:ext cx="6858000" cy="5847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 smtClean="0">
                <a:latin typeface="Trebuchet MS" pitchFamily="34" charset="0"/>
              </a:rPr>
              <a:t>U.C. Berkeley / California PUC</a:t>
            </a:r>
          </a:p>
        </p:txBody>
      </p:sp>
    </p:spTree>
    <p:extLst>
      <p:ext uri="{BB962C8B-B14F-4D97-AF65-F5344CB8AC3E}">
        <p14:creationId xmlns:p14="http://schemas.microsoft.com/office/powerpoint/2010/main" val="413827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38200" y="685800"/>
            <a:ext cx="7467600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5181600"/>
            <a:ext cx="3733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0" y="5105400"/>
            <a:ext cx="2286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696200" cy="16764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6000" u="none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Let’s get started . . .</a:t>
            </a:r>
            <a:endParaRPr lang="en-US" sz="6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7772400" cy="1089025"/>
          </a:xfrm>
        </p:spPr>
        <p:txBody>
          <a:bodyPr>
            <a:normAutofit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Hawai‘i Constitution</a:t>
            </a:r>
            <a:endParaRPr lang="en-US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828800"/>
            <a:ext cx="6400800" cy="107721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Protect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” water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resources for the benefit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of “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present and future generations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.”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" y="914400"/>
            <a:ext cx="86868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66800" y="3352800"/>
            <a:ext cx="6400800" cy="107721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“Establish procedures for regulating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all uses of Hawaii’s water resources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.”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228600" y="152400"/>
            <a:ext cx="1219200" cy="762000"/>
            <a:chOff x="7010400" y="228600"/>
            <a:chExt cx="1219200" cy="762000"/>
          </a:xfrm>
        </p:grpSpPr>
        <p:sp>
          <p:nvSpPr>
            <p:cNvPr id="114" name="TextBox 113"/>
            <p:cNvSpPr txBox="1"/>
            <p:nvPr/>
          </p:nvSpPr>
          <p:spPr>
            <a:xfrm>
              <a:off x="7405816" y="228600"/>
              <a:ext cx="395416" cy="2475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284995" y="511509"/>
              <a:ext cx="648043" cy="13331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164173" y="684398"/>
              <a:ext cx="889686" cy="13331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857286"/>
              <a:ext cx="1219200" cy="13331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39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52" name="Oval 51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3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50" name="Oval 4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1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8" name="Oval 4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46" name="Oval 4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grpSp>
        <p:nvGrpSpPr>
          <p:cNvPr id="59" name="Group 58"/>
          <p:cNvGrpSpPr/>
          <p:nvPr/>
        </p:nvGrpSpPr>
        <p:grpSpPr>
          <a:xfrm>
            <a:off x="7620000" y="2133600"/>
            <a:ext cx="508000" cy="457200"/>
            <a:chOff x="228599" y="812799"/>
            <a:chExt cx="660400" cy="609600"/>
          </a:xfrm>
          <a:solidFill>
            <a:schemeClr val="accent5"/>
          </a:solidFill>
        </p:grpSpPr>
        <p:sp>
          <p:nvSpPr>
            <p:cNvPr id="60" name="Oval 59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1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620000" y="3657600"/>
            <a:ext cx="508000" cy="457200"/>
            <a:chOff x="228599" y="812799"/>
            <a:chExt cx="660400" cy="609600"/>
          </a:xfrm>
          <a:solidFill>
            <a:schemeClr val="accent6">
              <a:lumMod val="75000"/>
            </a:schemeClr>
          </a:solidFill>
        </p:grpSpPr>
        <p:sp>
          <p:nvSpPr>
            <p:cNvPr id="63" name="Oval 62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3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44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143000"/>
            <a:ext cx="7543800" cy="193899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“The policy of </a:t>
            </a:r>
            <a:r>
              <a:rPr lang="en-US" sz="3200" b="1" dirty="0" smtClean="0"/>
              <a:t>comprehensive resource planning</a:t>
            </a:r>
            <a:r>
              <a:rPr lang="en-US" sz="3200" dirty="0" smtClean="0"/>
              <a:t> </a:t>
            </a:r>
            <a:r>
              <a:rPr lang="en-US" sz="2400" dirty="0" smtClean="0"/>
              <a:t>[is] intrinsic to the public trust concept.”  “Applies to </a:t>
            </a:r>
            <a:r>
              <a:rPr lang="en-US" sz="3200" b="1" dirty="0" smtClean="0"/>
              <a:t>all water resources</a:t>
            </a:r>
            <a:r>
              <a:rPr lang="en-US" sz="3200" dirty="0" smtClean="0"/>
              <a:t> </a:t>
            </a:r>
            <a:r>
              <a:rPr lang="en-US" sz="2400" dirty="0" smtClean="0"/>
              <a:t>without exception or distinction.”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" y="914400"/>
            <a:ext cx="86868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4"/>
          <p:cNvSpPr/>
          <p:nvPr/>
        </p:nvSpPr>
        <p:spPr>
          <a:xfrm>
            <a:off x="8380195" y="1562100"/>
            <a:ext cx="359210" cy="228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rebuchet MS" pitchFamily="34" charset="0"/>
              </a:rPr>
              <a:t>1</a:t>
            </a:r>
            <a:endParaRPr lang="en-US" sz="2400" kern="1200" dirty="0">
              <a:latin typeface="Trebuchet MS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3352800"/>
            <a:ext cx="7543800" cy="107721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“Requires planning and decisionmaking from a </a:t>
            </a:r>
            <a:r>
              <a:rPr lang="en-US" sz="3200" b="1" dirty="0" smtClean="0"/>
              <a:t>global</a:t>
            </a:r>
            <a:r>
              <a:rPr lang="en-US" sz="3200" dirty="0" smtClean="0"/>
              <a:t>, </a:t>
            </a:r>
            <a:r>
              <a:rPr lang="en-US" sz="3200" b="1" dirty="0" smtClean="0"/>
              <a:t>long-term perspective</a:t>
            </a:r>
            <a:r>
              <a:rPr lang="en-US" sz="2800" dirty="0" smtClean="0"/>
              <a:t>.”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9600" y="4724400"/>
            <a:ext cx="7543800" cy="107721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“</a:t>
            </a:r>
            <a:r>
              <a:rPr lang="en-US" sz="3200" b="1" dirty="0" smtClean="0"/>
              <a:t>Must conform </a:t>
            </a:r>
            <a:r>
              <a:rPr lang="en-US" sz="3200" b="1" dirty="0"/>
              <a:t>to changing needs and conditions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148" name="Title 1"/>
          <p:cNvSpPr txBox="1">
            <a:spLocks/>
          </p:cNvSpPr>
          <p:nvPr/>
        </p:nvSpPr>
        <p:spPr>
          <a:xfrm>
            <a:off x="1524000" y="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Batang" pitchFamily="18" charset="-127"/>
                <a:cs typeface="Aharoni" pitchFamily="2" charset="-79"/>
              </a:rPr>
              <a:t>Public Trust Doctrine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228600" y="152400"/>
            <a:ext cx="1219200" cy="762000"/>
            <a:chOff x="7010400" y="228600"/>
            <a:chExt cx="1219200" cy="762000"/>
          </a:xfrm>
        </p:grpSpPr>
        <p:sp>
          <p:nvSpPr>
            <p:cNvPr id="156" name="TextBox 155"/>
            <p:cNvSpPr txBox="1"/>
            <p:nvPr/>
          </p:nvSpPr>
          <p:spPr>
            <a:xfrm>
              <a:off x="7405816" y="228600"/>
              <a:ext cx="395416" cy="24758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284995" y="511509"/>
              <a:ext cx="648043" cy="1333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7164173" y="684398"/>
              <a:ext cx="889686" cy="13331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010400" y="857286"/>
              <a:ext cx="1219200" cy="13331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45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57" name="Oval 56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8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55" name="Oval 54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6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53" name="Oval 52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4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51" name="Oval 50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2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grpSp>
        <p:nvGrpSpPr>
          <p:cNvPr id="65" name="Group 64"/>
          <p:cNvGrpSpPr/>
          <p:nvPr/>
        </p:nvGrpSpPr>
        <p:grpSpPr>
          <a:xfrm>
            <a:off x="8305800" y="3657600"/>
            <a:ext cx="508000" cy="457200"/>
            <a:chOff x="228599" y="812799"/>
            <a:chExt cx="660400" cy="609600"/>
          </a:xfrm>
          <a:solidFill>
            <a:schemeClr val="accent5"/>
          </a:solidFill>
        </p:grpSpPr>
        <p:sp>
          <p:nvSpPr>
            <p:cNvPr id="66" name="Oval 65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1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305800" y="1905000"/>
            <a:ext cx="508000" cy="457200"/>
            <a:chOff x="228599" y="812799"/>
            <a:chExt cx="660400" cy="609600"/>
          </a:xfrm>
          <a:solidFill>
            <a:schemeClr val="accent6">
              <a:lumMod val="75000"/>
            </a:schemeClr>
          </a:solidFill>
        </p:grpSpPr>
        <p:sp>
          <p:nvSpPr>
            <p:cNvPr id="71" name="Oval 70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3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305800" y="4800600"/>
            <a:ext cx="508000" cy="457200"/>
            <a:chOff x="228599" y="812799"/>
            <a:chExt cx="660400" cy="609600"/>
          </a:xfrm>
          <a:solidFill>
            <a:schemeClr val="accent3"/>
          </a:solidFill>
        </p:grpSpPr>
        <p:sp>
          <p:nvSpPr>
            <p:cNvPr id="75" name="Oval 74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2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305800" y="5257800"/>
            <a:ext cx="508000" cy="457200"/>
            <a:chOff x="228599" y="812799"/>
            <a:chExt cx="660400" cy="609600"/>
          </a:xfrm>
          <a:solidFill>
            <a:schemeClr val="accent4"/>
          </a:solidFill>
        </p:grpSpPr>
        <p:sp>
          <p:nvSpPr>
            <p:cNvPr id="93" name="Oval 92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4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22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7772400" cy="1089025"/>
          </a:xfrm>
        </p:spPr>
        <p:txBody>
          <a:bodyPr>
            <a:normAutofit fontScale="90000"/>
          </a:bodyPr>
          <a:lstStyle/>
          <a:p>
            <a:r>
              <a:rPr lang="en-US" sz="49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Precautionary Principle</a:t>
            </a:r>
            <a:r>
              <a:rPr lang="en-US" sz="40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/>
            </a:r>
            <a:br>
              <a:rPr lang="en-US" sz="40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</a:b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7772400" cy="280076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“[</a:t>
            </a:r>
            <a:r>
              <a:rPr lang="en-US" sz="2400" dirty="0"/>
              <a:t>W]here there are </a:t>
            </a:r>
            <a:r>
              <a:rPr lang="en-US" sz="3200" b="1" dirty="0"/>
              <a:t>present or potential threats </a:t>
            </a:r>
            <a:r>
              <a:rPr lang="en-US" sz="2400" dirty="0"/>
              <a:t>of serious damage, lack of full scientific certainty should not be a basis for postponing effective measures to prevent environmental degradation.  </a:t>
            </a:r>
            <a:r>
              <a:rPr lang="en-US" sz="3200" b="1" dirty="0"/>
              <a:t>Awaiting </a:t>
            </a:r>
            <a:r>
              <a:rPr lang="en-US" sz="3200" b="1" dirty="0" smtClean="0"/>
              <a:t>certainty </a:t>
            </a:r>
            <a:r>
              <a:rPr lang="en-US" sz="3200" b="1" dirty="0"/>
              <a:t>will often allow for only reactive, not preventative, regulatory action</a:t>
            </a:r>
            <a:r>
              <a:rPr lang="en-US" sz="2400" dirty="0"/>
              <a:t>.”   </a:t>
            </a:r>
          </a:p>
        </p:txBody>
      </p:sp>
      <p:grpSp>
        <p:nvGrpSpPr>
          <p:cNvPr id="10" name="Group 31"/>
          <p:cNvGrpSpPr/>
          <p:nvPr/>
        </p:nvGrpSpPr>
        <p:grpSpPr>
          <a:xfrm>
            <a:off x="228600" y="152400"/>
            <a:ext cx="1219200" cy="762000"/>
            <a:chOff x="7010400" y="228600"/>
            <a:chExt cx="1219200" cy="762000"/>
          </a:xfrm>
        </p:grpSpPr>
        <p:sp>
          <p:nvSpPr>
            <p:cNvPr id="33" name="TextBox 32"/>
            <p:cNvSpPr txBox="1"/>
            <p:nvPr/>
          </p:nvSpPr>
          <p:spPr>
            <a:xfrm>
              <a:off x="7405816" y="228600"/>
              <a:ext cx="395416" cy="24758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4995" y="511509"/>
              <a:ext cx="648043" cy="13331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64173" y="684398"/>
              <a:ext cx="889686" cy="1333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10400" y="857286"/>
              <a:ext cx="1219200" cy="13331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1000" y="4191000"/>
            <a:ext cx="7772400" cy="181588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3200" b="1" dirty="0" smtClean="0"/>
              <a:t>Regulators </a:t>
            </a:r>
            <a:r>
              <a:rPr lang="en-US" sz="3200" b="1" dirty="0"/>
              <a:t>such as the Commission must be accorded </a:t>
            </a:r>
            <a:r>
              <a:rPr lang="en-US" sz="3200" b="1" dirty="0" smtClean="0"/>
              <a:t>flexibility</a:t>
            </a:r>
            <a:r>
              <a:rPr lang="en-US" sz="2400" b="1" dirty="0" smtClean="0"/>
              <a:t> </a:t>
            </a:r>
            <a:r>
              <a:rPr lang="en-US" sz="2400" dirty="0" smtClean="0"/>
              <a:t>[to take]regulatory </a:t>
            </a:r>
            <a:r>
              <a:rPr lang="en-US" sz="2400" dirty="0"/>
              <a:t>action to prevent harm, even if the regulator is less than certain that harm is otherwise </a:t>
            </a:r>
            <a:r>
              <a:rPr lang="en-US" sz="2400" dirty="0" smtClean="0"/>
              <a:t>inevitable.” </a:t>
            </a:r>
            <a:endParaRPr lang="en-US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42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44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54" name="Oval 53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5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52" name="Oval 51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3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6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50" name="Oval 4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1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7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48" name="Oval 4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8382000" y="2362200"/>
            <a:ext cx="508000" cy="457200"/>
            <a:chOff x="228599" y="812799"/>
            <a:chExt cx="660400" cy="609600"/>
          </a:xfrm>
          <a:solidFill>
            <a:schemeClr val="accent5"/>
          </a:solidFill>
        </p:grpSpPr>
        <p:sp>
          <p:nvSpPr>
            <p:cNvPr id="62" name="Oval 61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1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382000" y="4800600"/>
            <a:ext cx="508000" cy="457200"/>
            <a:chOff x="228599" y="812799"/>
            <a:chExt cx="660400" cy="609600"/>
          </a:xfrm>
          <a:solidFill>
            <a:schemeClr val="accent3"/>
          </a:solidFill>
        </p:grpSpPr>
        <p:sp>
          <p:nvSpPr>
            <p:cNvPr id="65" name="Oval 64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2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43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7772400" cy="144655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3200" b="1" dirty="0" smtClean="0"/>
              <a:t>Program of comprehensive water resources planning</a:t>
            </a:r>
            <a:r>
              <a:rPr lang="en-US" sz="2400" dirty="0" smtClean="0"/>
              <a:t> </a:t>
            </a:r>
            <a:r>
              <a:rPr lang="en-US" sz="2400" dirty="0"/>
              <a:t>to address the problems of supply and conservation of </a:t>
            </a:r>
            <a:r>
              <a:rPr lang="en-US" sz="2400" dirty="0" smtClean="0"/>
              <a:t>water.”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3124200"/>
            <a:ext cx="7772400" cy="156966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dirty="0" smtClean="0"/>
              <a:t>Promote “</a:t>
            </a:r>
            <a:r>
              <a:rPr lang="en-US" sz="3200" b="1" dirty="0" smtClean="0"/>
              <a:t>maximum beneficial use</a:t>
            </a:r>
            <a:r>
              <a:rPr lang="en-US" sz="2400" dirty="0" smtClean="0"/>
              <a:t>.”</a:t>
            </a:r>
          </a:p>
          <a:p>
            <a:pPr marL="457200" indent="-457200">
              <a:buAutoNum type="alphaLcParenBoth"/>
            </a:pPr>
            <a:r>
              <a:rPr lang="en-US" sz="2400" dirty="0" smtClean="0"/>
              <a:t>Ensure adequate “</a:t>
            </a:r>
            <a:r>
              <a:rPr lang="en-US" sz="3200" b="1" dirty="0" smtClean="0"/>
              <a:t>preservation and enhancement</a:t>
            </a:r>
            <a:r>
              <a:rPr lang="en-US" sz="2400" dirty="0" smtClean="0"/>
              <a:t>” of water resources. </a:t>
            </a:r>
            <a:endParaRPr lang="en-US" sz="2400" dirty="0"/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7772400" cy="1089025"/>
          </a:xfrm>
        </p:spPr>
        <p:txBody>
          <a:bodyPr>
            <a:normAutofit fontScale="90000"/>
          </a:bodyPr>
          <a:lstStyle/>
          <a:p>
            <a:r>
              <a:rPr lang="en-US" sz="49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Water Code</a:t>
            </a:r>
            <a:r>
              <a:rPr lang="en-US" sz="40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/>
            </a:r>
            <a:br>
              <a:rPr lang="en-US" sz="40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</a:b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8600" y="152400"/>
            <a:ext cx="1219200" cy="762000"/>
            <a:chOff x="7010400" y="228600"/>
            <a:chExt cx="1219200" cy="762000"/>
          </a:xfrm>
        </p:grpSpPr>
        <p:sp>
          <p:nvSpPr>
            <p:cNvPr id="40" name="TextBox 39"/>
            <p:cNvSpPr txBox="1"/>
            <p:nvPr/>
          </p:nvSpPr>
          <p:spPr>
            <a:xfrm>
              <a:off x="7405816" y="228600"/>
              <a:ext cx="395416" cy="24758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84995" y="511509"/>
              <a:ext cx="648043" cy="13331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64173" y="684398"/>
              <a:ext cx="889686" cy="13331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10400" y="857286"/>
              <a:ext cx="1219200" cy="13331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57200" y="5029200"/>
            <a:ext cx="7696200" cy="58477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3200" b="1" dirty="0" smtClean="0"/>
              <a:t>Continuing study</a:t>
            </a:r>
            <a:r>
              <a:rPr lang="en-US" sz="2400" dirty="0" smtClean="0"/>
              <a:t>” of salt-water intrusion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50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1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52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62" name="Oval 61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3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53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60" name="Oval 5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1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54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58" name="Oval 5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55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56" name="Oval 5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8305800" y="5105400"/>
            <a:ext cx="508000" cy="457200"/>
            <a:chOff x="228599" y="812799"/>
            <a:chExt cx="660400" cy="609600"/>
          </a:xfrm>
          <a:solidFill>
            <a:schemeClr val="accent4"/>
          </a:solidFill>
        </p:grpSpPr>
        <p:sp>
          <p:nvSpPr>
            <p:cNvPr id="73" name="Oval 72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4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305800" y="3657600"/>
            <a:ext cx="508000" cy="457200"/>
            <a:chOff x="228599" y="812799"/>
            <a:chExt cx="660400" cy="609600"/>
          </a:xfrm>
          <a:solidFill>
            <a:schemeClr val="accent5"/>
          </a:solidFill>
        </p:grpSpPr>
        <p:sp>
          <p:nvSpPr>
            <p:cNvPr id="86" name="Oval 85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1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305800" y="1905000"/>
            <a:ext cx="508000" cy="457200"/>
            <a:chOff x="228599" y="812799"/>
            <a:chExt cx="660400" cy="609600"/>
          </a:xfrm>
          <a:solidFill>
            <a:schemeClr val="accent6">
              <a:lumMod val="75000"/>
            </a:schemeClr>
          </a:solidFill>
        </p:grpSpPr>
        <p:sp>
          <p:nvSpPr>
            <p:cNvPr id="89" name="Oval 88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3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88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7772400" cy="1089025"/>
          </a:xfrm>
        </p:spPr>
        <p:txBody>
          <a:bodyPr>
            <a:normAutofit/>
          </a:bodyPr>
          <a:lstStyle/>
          <a:p>
            <a:pPr algn="l"/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</a:rPr>
              <a:t>What Is “Adaptation”?</a:t>
            </a:r>
            <a:endParaRPr lang="en-US" u="none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229600" cy="990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buAutoNum type="arabicParenBoth"/>
            </a:pPr>
            <a:r>
              <a:rPr lang="en-US" sz="2800" dirty="0"/>
              <a:t> </a:t>
            </a:r>
            <a:r>
              <a:rPr lang="en-US" sz="2800" dirty="0" smtClean="0"/>
              <a:t>Do laws</a:t>
            </a:r>
            <a:r>
              <a:rPr lang="en-US" sz="2800" dirty="0"/>
              <a:t>, policies, and procedures account for climate trends, variability, and </a:t>
            </a:r>
            <a:r>
              <a:rPr lang="en-US" sz="2800" dirty="0" smtClean="0"/>
              <a:t>uncertainty?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819400"/>
            <a:ext cx="8229600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Tahoma"/>
                <a:cs typeface="Tahoma"/>
              </a:rPr>
              <a:t>(2) In the future, will we have the flexibility to act on new information from climate scientists?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191000"/>
            <a:ext cx="8229600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(3) </a:t>
            </a:r>
            <a:r>
              <a:rPr lang="en-US" sz="2800" dirty="0" smtClean="0">
                <a:latin typeface="Tahoma"/>
                <a:cs typeface="Tahoma"/>
              </a:rPr>
              <a:t>Do </a:t>
            </a:r>
            <a:r>
              <a:rPr lang="en-US" sz="2800" dirty="0">
                <a:latin typeface="Tahoma"/>
                <a:cs typeface="Tahoma"/>
              </a:rPr>
              <a:t>we routinely consider how the future climate may affect the outcomes of decisions, and use that understanding to make more informed decisions?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7772400" cy="1089025"/>
          </a:xfrm>
        </p:spPr>
        <p:txBody>
          <a:bodyPr>
            <a:normAutofit/>
          </a:bodyPr>
          <a:lstStyle/>
          <a:p>
            <a:pPr algn="l"/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</a:rPr>
              <a:t>Four Adaptive Elements</a:t>
            </a:r>
            <a:endParaRPr lang="en-US" u="none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6934200" cy="1524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0" dirty="0" smtClean="0">
                <a:latin typeface="Trebuchet MS" pitchFamily="34" charset="0"/>
              </a:rPr>
              <a:t>Adaptation recognizes uncertainty, and addresses it with these elements:</a:t>
            </a:r>
          </a:p>
          <a:p>
            <a:pPr algn="l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09800" y="2590800"/>
            <a:ext cx="660400" cy="609600"/>
            <a:chOff x="228599" y="812799"/>
            <a:chExt cx="660400" cy="609600"/>
          </a:xfrm>
          <a:solidFill>
            <a:schemeClr val="accent5"/>
          </a:solidFill>
        </p:grpSpPr>
        <p:sp>
          <p:nvSpPr>
            <p:cNvPr id="16" name="Oval 15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Trebuchet MS" pitchFamily="34" charset="0"/>
                </a:rPr>
                <a:t>1</a:t>
              </a:r>
              <a:endParaRPr lang="en-US" sz="3200" kern="1200" dirty="0">
                <a:latin typeface="Trebuchet MS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24200" y="2590800"/>
            <a:ext cx="320040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ebuchet MS" pitchFamily="34" charset="0"/>
                <a:ea typeface="Batang" pitchFamily="18" charset="-127"/>
                <a:cs typeface="Aharoni" pitchFamily="2" charset="-79"/>
              </a:rPr>
              <a:t>Forward-looking</a:t>
            </a:r>
            <a:endParaRPr lang="en-US" sz="3200" dirty="0"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09800" y="3581400"/>
            <a:ext cx="660400" cy="609600"/>
            <a:chOff x="228599" y="812799"/>
            <a:chExt cx="660400" cy="609600"/>
          </a:xfrm>
          <a:solidFill>
            <a:schemeClr val="accent3"/>
          </a:solidFill>
        </p:grpSpPr>
        <p:sp>
          <p:nvSpPr>
            <p:cNvPr id="20" name="Oval 19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Trebuchet MS" pitchFamily="34" charset="0"/>
                </a:rPr>
                <a:t>2</a:t>
              </a:r>
              <a:endParaRPr lang="en-US" sz="3200" kern="1200" dirty="0">
                <a:latin typeface="Trebuchet MS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24200" y="3581400"/>
            <a:ext cx="175260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ebuchet MS" pitchFamily="34" charset="0"/>
                <a:ea typeface="Batang" pitchFamily="18" charset="-127"/>
                <a:cs typeface="Aharoni" pitchFamily="2" charset="-79"/>
              </a:rPr>
              <a:t>Flexible</a:t>
            </a:r>
            <a:endParaRPr lang="en-US" sz="3200" dirty="0"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09800" y="4572000"/>
            <a:ext cx="660400" cy="609600"/>
            <a:chOff x="228599" y="812799"/>
            <a:chExt cx="660400" cy="609600"/>
          </a:xfrm>
          <a:solidFill>
            <a:schemeClr val="accent6">
              <a:lumMod val="75000"/>
            </a:schemeClr>
          </a:solidFill>
        </p:grpSpPr>
        <p:sp>
          <p:nvSpPr>
            <p:cNvPr id="24" name="Oval 23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Trebuchet MS" pitchFamily="34" charset="0"/>
                </a:rPr>
                <a:t>3</a:t>
              </a:r>
              <a:endParaRPr lang="en-US" sz="3200" kern="1200" dirty="0">
                <a:latin typeface="Trebuchet MS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24200" y="4572000"/>
            <a:ext cx="220980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ebuchet MS" pitchFamily="34" charset="0"/>
                <a:ea typeface="Batang" pitchFamily="18" charset="-127"/>
                <a:cs typeface="Aharoni" pitchFamily="2" charset="-79"/>
              </a:rPr>
              <a:t>Integrated</a:t>
            </a:r>
            <a:endParaRPr lang="en-US" sz="3200" dirty="0"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09800" y="5562600"/>
            <a:ext cx="660400" cy="609600"/>
            <a:chOff x="228599" y="812799"/>
            <a:chExt cx="660400" cy="609600"/>
          </a:xfrm>
          <a:solidFill>
            <a:schemeClr val="accent4"/>
          </a:solidFill>
        </p:grpSpPr>
        <p:sp>
          <p:nvSpPr>
            <p:cNvPr id="31" name="Oval 30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Trebuchet MS" pitchFamily="34" charset="0"/>
                </a:rPr>
                <a:t>4</a:t>
              </a:r>
              <a:endParaRPr lang="en-US" sz="3200" kern="1200" dirty="0">
                <a:latin typeface="Trebuchet MS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124200" y="5562600"/>
            <a:ext cx="182880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ebuchet MS" pitchFamily="34" charset="0"/>
                <a:ea typeface="Batang" pitchFamily="18" charset="-127"/>
                <a:cs typeface="Aharoni" pitchFamily="2" charset="-79"/>
              </a:rPr>
              <a:t>Iterative</a:t>
            </a:r>
            <a:endParaRPr lang="en-US" sz="3200" dirty="0"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005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0"/>
            <a:ext cx="2743200" cy="1077218"/>
          </a:xfrm>
          <a:prstGeom prst="rect">
            <a:avLst/>
          </a:prstGeom>
          <a:solidFill>
            <a:schemeClr val="accent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Hawai‘i Constitution </a:t>
            </a:r>
            <a:endParaRPr lang="en-US" sz="32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81200"/>
            <a:ext cx="4495800" cy="584775"/>
          </a:xfrm>
          <a:prstGeom prst="rect">
            <a:avLst/>
          </a:prstGeom>
          <a:solidFill>
            <a:schemeClr val="accent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Public Trust Doctrine</a:t>
            </a:r>
            <a:endParaRPr lang="en-US" sz="32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743200"/>
            <a:ext cx="6172200" cy="584775"/>
          </a:xfrm>
          <a:prstGeom prst="rect">
            <a:avLst/>
          </a:prstGeom>
          <a:solidFill>
            <a:schemeClr val="accent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Precautionary Principle</a:t>
            </a:r>
            <a:endParaRPr lang="en-US" sz="32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05200"/>
            <a:ext cx="8458200" cy="584775"/>
          </a:xfrm>
          <a:prstGeom prst="rect">
            <a:avLst/>
          </a:prstGeom>
          <a:solidFill>
            <a:schemeClr val="accent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Water Code and Water Commission</a:t>
            </a:r>
            <a:endParaRPr lang="en-US" sz="32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724400"/>
            <a:ext cx="1752600" cy="707886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Haw. Water Plan</a:t>
            </a:r>
            <a:endParaRPr lang="en-US" sz="20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562600"/>
            <a:ext cx="1981200" cy="707886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County Bds. Water Supply</a:t>
            </a:r>
            <a:endParaRPr lang="en-US" sz="20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724400"/>
            <a:ext cx="2590800" cy="707886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Land Use Regulation and Planning</a:t>
            </a:r>
            <a:endParaRPr lang="en-US" sz="20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562600"/>
            <a:ext cx="1676400" cy="707886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Haw. Dep’t Agric.</a:t>
            </a:r>
            <a:endParaRPr lang="en-US" sz="20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562600"/>
            <a:ext cx="1905000" cy="707886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Haw. Dep’t of Health</a:t>
            </a:r>
            <a:endParaRPr lang="en-US" sz="20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41910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7400" y="41910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8000" y="41910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38600" y="41910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200" y="41910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19800" y="41910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10400" y="41910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001000" y="4191000"/>
            <a:ext cx="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724400"/>
            <a:ext cx="1981200" cy="707886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Watershed Protection</a:t>
            </a:r>
            <a:endParaRPr lang="en-US" sz="20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4724400"/>
            <a:ext cx="1981200" cy="707886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Recycling and Conservation</a:t>
            </a:r>
            <a:endParaRPr lang="en-US" sz="20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5562600"/>
            <a:ext cx="2743200" cy="707886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Individual, Business, and Gov’t Water Users</a:t>
            </a:r>
            <a:endParaRPr lang="en-US" sz="2000" dirty="0">
              <a:solidFill>
                <a:schemeClr val="bg1"/>
              </a:solidFill>
              <a:latin typeface="Trebuchet MS" pitchFamily="34" charset="0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24" name="Picture 2" descr="C:\Users\rwallsgrove\Desktop\personal\ICAP_hi r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15153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7772400" cy="1089025"/>
          </a:xfrm>
        </p:spPr>
        <p:txBody>
          <a:bodyPr>
            <a:normAutofit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Sample Adaptive Mandates</a:t>
            </a:r>
            <a:endParaRPr lang="en-US" sz="31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143000"/>
            <a:ext cx="6400800" cy="107721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Protect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” water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resources for the benefit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of “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present and future generations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.”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" y="914400"/>
            <a:ext cx="86868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52600" y="2438400"/>
            <a:ext cx="6400800" cy="107721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“Establish procedures for regulating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all uses of Hawaii’s water resources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.”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52600" y="3733800"/>
            <a:ext cx="6400800" cy="107721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“</a:t>
            </a:r>
            <a:r>
              <a:rPr lang="en-US" sz="3200" b="1" dirty="0" smtClean="0"/>
              <a:t>Must conform </a:t>
            </a:r>
            <a:r>
              <a:rPr lang="en-US" sz="3200" b="1" dirty="0"/>
              <a:t>to changing needs and </a:t>
            </a:r>
            <a:r>
              <a:rPr lang="en-US" sz="3200" b="1" dirty="0" smtClean="0"/>
              <a:t>conditions</a:t>
            </a:r>
            <a:r>
              <a:rPr lang="en-US" sz="2400" dirty="0" smtClean="0"/>
              <a:t>.” 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1752600" y="5029200"/>
            <a:ext cx="6400800" cy="1015663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3200" b="1" dirty="0" smtClean="0"/>
              <a:t>Continuing study</a:t>
            </a:r>
            <a:r>
              <a:rPr lang="en-US" sz="2800" dirty="0" smtClean="0"/>
              <a:t>” of salt-water intrusion.</a:t>
            </a:r>
            <a:endParaRPr lang="en-US" sz="2800" dirty="0"/>
          </a:p>
        </p:txBody>
      </p:sp>
      <p:grpSp>
        <p:nvGrpSpPr>
          <p:cNvPr id="13" name="Group 68"/>
          <p:cNvGrpSpPr/>
          <p:nvPr/>
        </p:nvGrpSpPr>
        <p:grpSpPr>
          <a:xfrm>
            <a:off x="228600" y="1295400"/>
            <a:ext cx="1219200" cy="762000"/>
            <a:chOff x="7010400" y="228600"/>
            <a:chExt cx="1219200" cy="762000"/>
          </a:xfrm>
        </p:grpSpPr>
        <p:sp>
          <p:nvSpPr>
            <p:cNvPr id="70" name="TextBox 69"/>
            <p:cNvSpPr txBox="1"/>
            <p:nvPr/>
          </p:nvSpPr>
          <p:spPr>
            <a:xfrm>
              <a:off x="7405816" y="228600"/>
              <a:ext cx="395416" cy="2475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84995" y="511509"/>
              <a:ext cx="648043" cy="13331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64173" y="684398"/>
              <a:ext cx="889686" cy="13331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010400" y="857286"/>
              <a:ext cx="1219200" cy="13331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  <p:grpSp>
        <p:nvGrpSpPr>
          <p:cNvPr id="14" name="Group 74"/>
          <p:cNvGrpSpPr/>
          <p:nvPr/>
        </p:nvGrpSpPr>
        <p:grpSpPr>
          <a:xfrm>
            <a:off x="228600" y="2590800"/>
            <a:ext cx="1219200" cy="762000"/>
            <a:chOff x="7010400" y="228600"/>
            <a:chExt cx="1219200" cy="762000"/>
          </a:xfrm>
        </p:grpSpPr>
        <p:sp>
          <p:nvSpPr>
            <p:cNvPr id="93" name="TextBox 92"/>
            <p:cNvSpPr txBox="1"/>
            <p:nvPr/>
          </p:nvSpPr>
          <p:spPr>
            <a:xfrm>
              <a:off x="7405816" y="228600"/>
              <a:ext cx="395416" cy="2475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84995" y="511509"/>
              <a:ext cx="648043" cy="13331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64173" y="684398"/>
              <a:ext cx="889686" cy="13331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010400" y="857286"/>
              <a:ext cx="1219200" cy="13331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  <p:grpSp>
        <p:nvGrpSpPr>
          <p:cNvPr id="15" name="Group 96"/>
          <p:cNvGrpSpPr/>
          <p:nvPr/>
        </p:nvGrpSpPr>
        <p:grpSpPr>
          <a:xfrm>
            <a:off x="228600" y="3962400"/>
            <a:ext cx="1219200" cy="762000"/>
            <a:chOff x="7010400" y="228600"/>
            <a:chExt cx="1219200" cy="762000"/>
          </a:xfrm>
        </p:grpSpPr>
        <p:sp>
          <p:nvSpPr>
            <p:cNvPr id="98" name="TextBox 97"/>
            <p:cNvSpPr txBox="1"/>
            <p:nvPr/>
          </p:nvSpPr>
          <p:spPr>
            <a:xfrm>
              <a:off x="7405816" y="228600"/>
              <a:ext cx="395416" cy="247582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284995" y="511509"/>
              <a:ext cx="648043" cy="13331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164173" y="684398"/>
              <a:ext cx="889686" cy="13331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10400" y="857286"/>
              <a:ext cx="1219200" cy="13331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  <p:grpSp>
        <p:nvGrpSpPr>
          <p:cNvPr id="16" name="Group 101"/>
          <p:cNvGrpSpPr/>
          <p:nvPr/>
        </p:nvGrpSpPr>
        <p:grpSpPr>
          <a:xfrm>
            <a:off x="228600" y="5181600"/>
            <a:ext cx="1219200" cy="762000"/>
            <a:chOff x="7010400" y="228600"/>
            <a:chExt cx="1219200" cy="762000"/>
          </a:xfrm>
        </p:grpSpPr>
        <p:sp>
          <p:nvSpPr>
            <p:cNvPr id="103" name="TextBox 102"/>
            <p:cNvSpPr txBox="1"/>
            <p:nvPr/>
          </p:nvSpPr>
          <p:spPr>
            <a:xfrm>
              <a:off x="7405816" y="228600"/>
              <a:ext cx="395416" cy="247582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284995" y="511509"/>
              <a:ext cx="648043" cy="13331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164173" y="684398"/>
              <a:ext cx="889686" cy="133314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10400" y="857286"/>
              <a:ext cx="1219200" cy="13331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  <p:sp>
        <p:nvSpPr>
          <p:cNvPr id="111" name="Oval 110"/>
          <p:cNvSpPr/>
          <p:nvPr/>
        </p:nvSpPr>
        <p:spPr>
          <a:xfrm>
            <a:off x="8382000" y="1447800"/>
            <a:ext cx="508000" cy="457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4" name="Oval 113"/>
          <p:cNvSpPr/>
          <p:nvPr/>
        </p:nvSpPr>
        <p:spPr>
          <a:xfrm>
            <a:off x="8382000" y="2743200"/>
            <a:ext cx="5080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7" name="Oval 116"/>
          <p:cNvSpPr/>
          <p:nvPr/>
        </p:nvSpPr>
        <p:spPr>
          <a:xfrm>
            <a:off x="8382000" y="3962400"/>
            <a:ext cx="5080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0" name="Oval 119"/>
          <p:cNvSpPr/>
          <p:nvPr/>
        </p:nvSpPr>
        <p:spPr>
          <a:xfrm>
            <a:off x="8382000" y="5257800"/>
            <a:ext cx="508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2" name="Group 131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133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147" name="TextBox 146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4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135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145" name="Oval 144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6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36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4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37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2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38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0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7772400" cy="1089025"/>
          </a:xfrm>
        </p:spPr>
        <p:txBody>
          <a:bodyPr>
            <a:normAutofit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Implementation Tools?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200400" y="3124200"/>
            <a:ext cx="0" cy="342900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572000" y="3124200"/>
            <a:ext cx="0" cy="342900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943600" y="3124200"/>
            <a:ext cx="0" cy="342900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9600" y="3581400"/>
            <a:ext cx="7467600" cy="2062103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Water Commission is empowered to “consider, protect, and advance public rights at </a:t>
            </a:r>
            <a:r>
              <a:rPr lang="en-US" sz="3600" b="1" dirty="0" smtClean="0"/>
              <a:t>every stage of the planning and decisionmaking process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2209800" y="1143000"/>
            <a:ext cx="4724400" cy="1919703"/>
            <a:chOff x="722056" y="762000"/>
            <a:chExt cx="8458200" cy="3353661"/>
          </a:xfrm>
        </p:grpSpPr>
        <p:sp>
          <p:nvSpPr>
            <p:cNvPr id="57" name="TextBox 56"/>
            <p:cNvSpPr txBox="1"/>
            <p:nvPr/>
          </p:nvSpPr>
          <p:spPr>
            <a:xfrm>
              <a:off x="3450508" y="762000"/>
              <a:ext cx="2743200" cy="1021584"/>
            </a:xfrm>
            <a:prstGeom prst="rect">
              <a:avLst/>
            </a:prstGeom>
            <a:solidFill>
              <a:schemeClr val="accent1"/>
            </a:solidFill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rebuchet MS" pitchFamily="34" charset="0"/>
                  <a:ea typeface="Batang" pitchFamily="18" charset="-127"/>
                  <a:cs typeface="Aharoni" pitchFamily="2" charset="-79"/>
                </a:rPr>
                <a:t>Hawai‘i Constitution </a:t>
              </a:r>
              <a:endParaRPr lang="en-US" sz="1600" dirty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31972" y="1960071"/>
              <a:ext cx="4495801" cy="591443"/>
            </a:xfrm>
            <a:prstGeom prst="rect">
              <a:avLst/>
            </a:prstGeom>
            <a:solidFill>
              <a:schemeClr val="accent1"/>
            </a:solidFill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rebuchet MS" pitchFamily="34" charset="0"/>
                  <a:ea typeface="Batang" pitchFamily="18" charset="-127"/>
                  <a:cs typeface="Aharoni" pitchFamily="2" charset="-79"/>
                </a:rPr>
                <a:t>Public Trust Doctrine</a:t>
              </a:r>
              <a:endParaRPr lang="en-US" sz="1600" dirty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813437" y="2758785"/>
              <a:ext cx="6172200" cy="591443"/>
            </a:xfrm>
            <a:prstGeom prst="rect">
              <a:avLst/>
            </a:prstGeom>
            <a:solidFill>
              <a:schemeClr val="accent1"/>
            </a:solidFill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rebuchet MS" pitchFamily="34" charset="0"/>
                  <a:ea typeface="Batang" pitchFamily="18" charset="-127"/>
                  <a:cs typeface="Aharoni" pitchFamily="2" charset="-79"/>
                </a:rPr>
                <a:t>Precautionary Principle</a:t>
              </a:r>
              <a:endParaRPr lang="en-US" sz="1600" dirty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2056" y="3524218"/>
              <a:ext cx="8458200" cy="591443"/>
            </a:xfrm>
            <a:prstGeom prst="rect">
              <a:avLst/>
            </a:prstGeom>
            <a:solidFill>
              <a:schemeClr val="accent1"/>
            </a:solidFill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rebuchet MS" pitchFamily="34" charset="0"/>
                  <a:ea typeface="Batang" pitchFamily="18" charset="-127"/>
                  <a:cs typeface="Aharoni" pitchFamily="2" charset="-79"/>
                </a:rPr>
                <a:t>Water Code and Water Commission</a:t>
              </a:r>
              <a:endParaRPr lang="en-US" sz="1600" dirty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3886200" y="3124200"/>
            <a:ext cx="0" cy="342900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257800" y="3124200"/>
            <a:ext cx="0" cy="342900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229600" y="4267200"/>
            <a:ext cx="5080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6" name="Group 65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85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42" name="Oval 41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45" name="Oval 44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6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8" name="Oval 4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55" name="Oval 54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4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089025"/>
          </a:xfrm>
        </p:spPr>
        <p:txBody>
          <a:bodyPr>
            <a:normAutofit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Policy &amp; Planning Tools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04800" y="152400"/>
            <a:ext cx="914400" cy="838200"/>
            <a:chOff x="304800" y="152400"/>
            <a:chExt cx="914400" cy="838200"/>
          </a:xfrm>
        </p:grpSpPr>
        <p:grpSp>
          <p:nvGrpSpPr>
            <p:cNvPr id="8" name="Group 23"/>
            <p:cNvGrpSpPr/>
            <p:nvPr/>
          </p:nvGrpSpPr>
          <p:grpSpPr>
            <a:xfrm>
              <a:off x="304800" y="152400"/>
              <a:ext cx="914400" cy="533400"/>
              <a:chOff x="7010400" y="228600"/>
              <a:chExt cx="1219200" cy="76200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405816" y="228600"/>
                <a:ext cx="395416" cy="24758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 smtClean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284995" y="511509"/>
                <a:ext cx="648043" cy="13331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64173" y="684398"/>
                <a:ext cx="889686" cy="13331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010400" y="857286"/>
                <a:ext cx="1219200" cy="13331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>
            <a:xfrm>
              <a:off x="457200" y="762000"/>
              <a:ext cx="0" cy="2286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2000" y="762000"/>
              <a:ext cx="0" cy="2286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066800" y="762000"/>
              <a:ext cx="0" cy="2286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28600" y="1270311"/>
            <a:ext cx="8686800" cy="557075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 smtClean="0">
                <a:latin typeface="Trebuchet MS" pitchFamily="34" charset="0"/>
              </a:rPr>
              <a:t>Hawai‘i Water Plan</a:t>
            </a:r>
          </a:p>
          <a:p>
            <a:pPr marL="747713" indent="-747713">
              <a:spcAft>
                <a:spcPts val="1200"/>
              </a:spcAft>
            </a:pPr>
            <a:r>
              <a:rPr lang="en-US" sz="3200" dirty="0" smtClean="0">
                <a:latin typeface="Trebuchet MS" pitchFamily="34" charset="0"/>
              </a:rPr>
              <a:t> (1) </a:t>
            </a:r>
            <a:r>
              <a:rPr lang="en-US" sz="3200" dirty="0">
                <a:latin typeface="Trebuchet MS" pitchFamily="34" charset="0"/>
              </a:rPr>
              <a:t>Climate scenario </a:t>
            </a:r>
            <a:r>
              <a:rPr lang="en-US" sz="3200" dirty="0" smtClean="0">
                <a:latin typeface="Trebuchet MS" pitchFamily="34" charset="0"/>
              </a:rPr>
              <a:t>planning</a:t>
            </a:r>
          </a:p>
          <a:p>
            <a:pPr marL="747713" indent="-747713">
              <a:spcAft>
                <a:spcPts val="1200"/>
              </a:spcAft>
            </a:pPr>
            <a:r>
              <a:rPr lang="en-US" sz="3200" dirty="0" smtClean="0">
                <a:latin typeface="Trebuchet MS" pitchFamily="34" charset="0"/>
              </a:rPr>
              <a:t> (</a:t>
            </a:r>
            <a:r>
              <a:rPr lang="en-US" sz="3200" dirty="0">
                <a:latin typeface="Trebuchet MS" pitchFamily="34" charset="0"/>
              </a:rPr>
              <a:t>2) </a:t>
            </a:r>
            <a:r>
              <a:rPr lang="en-US" sz="3200" dirty="0" smtClean="0">
                <a:latin typeface="Trebuchet MS" pitchFamily="34" charset="0"/>
              </a:rPr>
              <a:t>Update regularly (</a:t>
            </a:r>
            <a:r>
              <a:rPr lang="en-US" sz="3200" dirty="0">
                <a:latin typeface="Trebuchet MS" pitchFamily="34" charset="0"/>
              </a:rPr>
              <a:t>5-</a:t>
            </a:r>
            <a:r>
              <a:rPr lang="en-US" sz="3200" dirty="0" smtClean="0">
                <a:latin typeface="Trebuchet MS" pitchFamily="34" charset="0"/>
              </a:rPr>
              <a:t>year interval / 40-year planning horizon)</a:t>
            </a:r>
          </a:p>
          <a:p>
            <a:pPr marL="747713" indent="-747713">
              <a:spcAft>
                <a:spcPts val="1200"/>
              </a:spcAft>
            </a:pPr>
            <a:r>
              <a:rPr lang="en-US" sz="3200" dirty="0" smtClean="0">
                <a:latin typeface="Trebuchet MS" pitchFamily="34" charset="0"/>
              </a:rPr>
              <a:t> (3) </a:t>
            </a:r>
            <a:r>
              <a:rPr lang="en-US" sz="3200" dirty="0">
                <a:latin typeface="Trebuchet MS" pitchFamily="34" charset="0"/>
              </a:rPr>
              <a:t>I</a:t>
            </a:r>
            <a:r>
              <a:rPr lang="en-US" sz="3200" dirty="0" smtClean="0">
                <a:latin typeface="Trebuchet MS" pitchFamily="34" charset="0"/>
              </a:rPr>
              <a:t>ntegrate land use planning with water availability (e.g. Maui WAP)</a:t>
            </a:r>
          </a:p>
          <a:p>
            <a:pPr marL="747713" indent="-747713">
              <a:spcAft>
                <a:spcPts val="1200"/>
              </a:spcAft>
            </a:pPr>
            <a:r>
              <a:rPr lang="en-US" sz="3200" dirty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(4) </a:t>
            </a:r>
            <a:r>
              <a:rPr lang="en-US" sz="3200" dirty="0" err="1" smtClean="0">
                <a:latin typeface="Trebuchet MS" pitchFamily="34" charset="0"/>
              </a:rPr>
              <a:t>O‘ahu</a:t>
            </a:r>
            <a:r>
              <a:rPr lang="en-US" sz="3200" dirty="0" smtClean="0">
                <a:latin typeface="Trebuchet MS" pitchFamily="34" charset="0"/>
              </a:rPr>
              <a:t> watershed management planning</a:t>
            </a:r>
          </a:p>
          <a:p>
            <a:pPr marL="747713" indent="-747713">
              <a:spcAft>
                <a:spcPts val="1200"/>
              </a:spcAft>
            </a:pPr>
            <a:r>
              <a:rPr lang="en-US" sz="3200" dirty="0" smtClean="0">
                <a:latin typeface="Trebuchet MS" pitchFamily="34" charset="0"/>
              </a:rPr>
              <a:t> (5) Conservation and recycling plans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Trebuchet MS" pitchFamily="34" charset="0"/>
              </a:rPr>
              <a:t>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67400" y="1447800"/>
            <a:ext cx="508000" cy="457200"/>
            <a:chOff x="228599" y="812799"/>
            <a:chExt cx="660400" cy="609600"/>
          </a:xfrm>
          <a:solidFill>
            <a:schemeClr val="accent3"/>
          </a:solidFill>
        </p:grpSpPr>
        <p:sp>
          <p:nvSpPr>
            <p:cNvPr id="47" name="Oval 46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77000" y="1447800"/>
            <a:ext cx="508000" cy="457200"/>
            <a:chOff x="228599" y="812799"/>
            <a:chExt cx="660400" cy="609600"/>
          </a:xfrm>
          <a:solidFill>
            <a:schemeClr val="accent6">
              <a:lumMod val="75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57800" y="1447800"/>
            <a:ext cx="508000" cy="457200"/>
            <a:chOff x="228599" y="812799"/>
            <a:chExt cx="660400" cy="609600"/>
          </a:xfrm>
          <a:solidFill>
            <a:schemeClr val="accent5"/>
          </a:solidFill>
        </p:grpSpPr>
        <p:sp>
          <p:nvSpPr>
            <p:cNvPr id="57" name="Oval 56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86600" y="1447800"/>
            <a:ext cx="508000" cy="457200"/>
            <a:chOff x="228599" y="812799"/>
            <a:chExt cx="660400" cy="609600"/>
          </a:xfrm>
          <a:solidFill>
            <a:schemeClr val="accent4"/>
          </a:solidFill>
        </p:grpSpPr>
        <p:sp>
          <p:nvSpPr>
            <p:cNvPr id="60" name="Oval 59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73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7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98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106" name="Oval 105"/>
              <p:cNvSpPr/>
              <p:nvPr/>
            </p:nvSpPr>
            <p:spPr>
              <a:xfrm>
                <a:off x="2514600" y="6324600"/>
                <a:ext cx="355600" cy="3048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4" name="Oval 103"/>
              <p:cNvSpPr/>
              <p:nvPr/>
            </p:nvSpPr>
            <p:spPr>
              <a:xfrm>
                <a:off x="3886200" y="6324600"/>
                <a:ext cx="355600" cy="3048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2" name="Oval 101"/>
              <p:cNvSpPr/>
              <p:nvPr/>
            </p:nvSpPr>
            <p:spPr>
              <a:xfrm>
                <a:off x="5562600" y="6324600"/>
                <a:ext cx="355600" cy="3048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089025"/>
          </a:xfrm>
        </p:spPr>
        <p:txBody>
          <a:bodyPr>
            <a:normAutofit/>
          </a:bodyPr>
          <a:lstStyle/>
          <a:p>
            <a:r>
              <a:rPr lang="en-US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Climate scenario planning</a:t>
            </a:r>
            <a:endParaRPr lang="en-US" sz="40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382000" y="0"/>
            <a:ext cx="508000" cy="457200"/>
            <a:chOff x="228599" y="812799"/>
            <a:chExt cx="660400" cy="609600"/>
          </a:xfrm>
          <a:solidFill>
            <a:schemeClr val="accent3"/>
          </a:solidFill>
        </p:grpSpPr>
        <p:sp>
          <p:nvSpPr>
            <p:cNvPr id="47" name="Oval 46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848600" y="522111"/>
            <a:ext cx="508000" cy="457200"/>
            <a:chOff x="228599" y="812799"/>
            <a:chExt cx="660400" cy="609600"/>
          </a:xfrm>
          <a:solidFill>
            <a:schemeClr val="accent6">
              <a:lumMod val="75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848600" y="25400"/>
            <a:ext cx="508000" cy="457200"/>
            <a:chOff x="228599" y="812799"/>
            <a:chExt cx="660400" cy="609600"/>
          </a:xfrm>
          <a:solidFill>
            <a:schemeClr val="accent5"/>
          </a:solidFill>
        </p:grpSpPr>
        <p:sp>
          <p:nvSpPr>
            <p:cNvPr id="57" name="Oval 56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382000" y="522111"/>
            <a:ext cx="508000" cy="457200"/>
            <a:chOff x="228599" y="812799"/>
            <a:chExt cx="660400" cy="609600"/>
          </a:xfrm>
          <a:solidFill>
            <a:schemeClr val="accent4"/>
          </a:solidFill>
        </p:grpSpPr>
        <p:sp>
          <p:nvSpPr>
            <p:cNvPr id="60" name="Oval 59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rebuchet MS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96000" y="2514600"/>
            <a:ext cx="508000" cy="457200"/>
            <a:chOff x="228599" y="812799"/>
            <a:chExt cx="660400" cy="609600"/>
          </a:xfrm>
          <a:solidFill>
            <a:schemeClr val="accent3"/>
          </a:solidFill>
        </p:grpSpPr>
        <p:sp>
          <p:nvSpPr>
            <p:cNvPr id="61" name="Oval 60"/>
            <p:cNvSpPr/>
            <p:nvPr/>
          </p:nvSpPr>
          <p:spPr>
            <a:xfrm>
              <a:off x="228599" y="812799"/>
              <a:ext cx="660400" cy="6096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Oval 4"/>
            <p:cNvSpPr/>
            <p:nvPr/>
          </p:nvSpPr>
          <p:spPr>
            <a:xfrm>
              <a:off x="325313" y="965199"/>
              <a:ext cx="466973" cy="3048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Trebuchet MS" pitchFamily="34" charset="0"/>
                </a:rPr>
                <a:t>2</a:t>
              </a:r>
              <a:endParaRPr lang="en-US" sz="2800" kern="1200" dirty="0">
                <a:latin typeface="Trebuchet MS" pitchFamily="34" charset="0"/>
              </a:endParaRPr>
            </a:p>
          </p:txBody>
        </p:sp>
      </p:grpSp>
      <p:pic>
        <p:nvPicPr>
          <p:cNvPr id="3" name="Picture 2" descr="Screen Shot 2012-04-17 at 2.22.4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553200" cy="4930851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152400" y="6248400"/>
            <a:ext cx="7391400" cy="457200"/>
            <a:chOff x="152400" y="6248400"/>
            <a:chExt cx="7391400" cy="457200"/>
          </a:xfrm>
        </p:grpSpPr>
        <p:grpSp>
          <p:nvGrpSpPr>
            <p:cNvPr id="89" name="Group 91"/>
            <p:cNvGrpSpPr/>
            <p:nvPr/>
          </p:nvGrpSpPr>
          <p:grpSpPr>
            <a:xfrm>
              <a:off x="152400" y="6248400"/>
              <a:ext cx="7391400" cy="457200"/>
              <a:chOff x="152400" y="6248400"/>
              <a:chExt cx="7391400" cy="381000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5715000" y="6248400"/>
                <a:ext cx="18288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 Iterative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33400" y="6248400"/>
                <a:ext cx="2819400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Forward-looking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7432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Flexible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114800" y="6248400"/>
                <a:ext cx="137160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ebuchet MS" pitchFamily="34" charset="0"/>
                    <a:ea typeface="Batang" pitchFamily="18" charset="-127"/>
                    <a:cs typeface="Aharoni" pitchFamily="2" charset="-79"/>
                  </a:rPr>
                  <a:t> Integrated</a:t>
                </a:r>
                <a:endParaRPr lang="en-US" dirty="0">
                  <a:latin typeface="Trebuchet MS" pitchFamily="34" charset="0"/>
                  <a:ea typeface="Batang" pitchFamily="18" charset="-127"/>
                  <a:cs typeface="Aharoni" pitchFamily="2" charset="-79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152400" y="6248400"/>
                <a:ext cx="67056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0" name="Group 64"/>
            <p:cNvGrpSpPr/>
            <p:nvPr/>
          </p:nvGrpSpPr>
          <p:grpSpPr>
            <a:xfrm>
              <a:off x="228600" y="6324600"/>
              <a:ext cx="5689600" cy="304800"/>
              <a:chOff x="228600" y="6324600"/>
              <a:chExt cx="5689600" cy="304800"/>
            </a:xfrm>
          </p:grpSpPr>
          <p:grpSp>
            <p:nvGrpSpPr>
              <p:cNvPr id="91" name="Group 40"/>
              <p:cNvGrpSpPr/>
              <p:nvPr/>
            </p:nvGrpSpPr>
            <p:grpSpPr>
              <a:xfrm>
                <a:off x="228600" y="6324600"/>
                <a:ext cx="355600" cy="304800"/>
                <a:chOff x="228599" y="812799"/>
                <a:chExt cx="660400" cy="609600"/>
              </a:xfrm>
              <a:solidFill>
                <a:schemeClr val="accent5"/>
              </a:solidFill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1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1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2" name="Group 43"/>
              <p:cNvGrpSpPr/>
              <p:nvPr/>
            </p:nvGrpSpPr>
            <p:grpSpPr>
              <a:xfrm>
                <a:off x="2514600" y="6324600"/>
                <a:ext cx="355600" cy="304800"/>
                <a:chOff x="228599" y="812799"/>
                <a:chExt cx="660400" cy="609600"/>
              </a:xfrm>
              <a:solidFill>
                <a:schemeClr val="accent3"/>
              </a:solidFill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9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2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4" name="Group 46"/>
              <p:cNvGrpSpPr/>
              <p:nvPr/>
            </p:nvGrpSpPr>
            <p:grpSpPr>
              <a:xfrm>
                <a:off x="3886200" y="6324600"/>
                <a:ext cx="355600" cy="304800"/>
                <a:chOff x="228599" y="812799"/>
                <a:chExt cx="660400" cy="6096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7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3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5" name="Group 50"/>
              <p:cNvGrpSpPr/>
              <p:nvPr/>
            </p:nvGrpSpPr>
            <p:grpSpPr>
              <a:xfrm>
                <a:off x="5562600" y="6324600"/>
                <a:ext cx="355600" cy="304800"/>
                <a:chOff x="228599" y="812799"/>
                <a:chExt cx="660400" cy="609600"/>
              </a:xfrm>
              <a:solidFill>
                <a:schemeClr val="accent4"/>
              </a:solidFill>
            </p:grpSpPr>
            <p:sp>
              <p:nvSpPr>
                <p:cNvPr id="96" name="Oval 95"/>
                <p:cNvSpPr/>
                <p:nvPr/>
              </p:nvSpPr>
              <p:spPr>
                <a:xfrm>
                  <a:off x="228599" y="812799"/>
                  <a:ext cx="660400" cy="609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5" name="Oval 4"/>
                <p:cNvSpPr/>
                <p:nvPr/>
              </p:nvSpPr>
              <p:spPr>
                <a:xfrm>
                  <a:off x="325313" y="965199"/>
                  <a:ext cx="466973" cy="30480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7584" tIns="227584" rIns="227584" bIns="227584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latin typeface="Trebuchet MS" pitchFamily="34" charset="0"/>
                    </a:rPr>
                    <a:t>4</a:t>
                  </a:r>
                  <a:endParaRPr lang="en-US" sz="2000" kern="1200" dirty="0">
                    <a:latin typeface="Trebuchet MS" pitchFamily="34" charset="0"/>
                  </a:endParaRPr>
                </a:p>
              </p:txBody>
            </p:sp>
          </p:grpSp>
        </p:grpSp>
      </p:grpSp>
      <p:sp>
        <p:nvSpPr>
          <p:cNvPr id="40" name="Title 1"/>
          <p:cNvSpPr txBox="1">
            <a:spLocks/>
          </p:cNvSpPr>
          <p:nvPr/>
        </p:nvSpPr>
        <p:spPr>
          <a:xfrm>
            <a:off x="152400" y="0"/>
            <a:ext cx="6858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200" u="none" dirty="0" smtClean="0">
                <a:solidFill>
                  <a:schemeClr val="bg1"/>
                </a:solidFill>
                <a:latin typeface="Trebuchet MS" pitchFamily="34" charset="0"/>
                <a:ea typeface="Batang" pitchFamily="18" charset="-127"/>
                <a:cs typeface="Aharoni" pitchFamily="2" charset="-79"/>
              </a:rPr>
              <a:t>1</a:t>
            </a:r>
            <a:endParaRPr lang="en-US" sz="7200" u="none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0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1323</Words>
  <Application>Microsoft Macintosh PowerPoint</Application>
  <PresentationFormat>On-screen Show (4:3)</PresentationFormat>
  <Paragraphs>324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Custom Design</vt:lpstr>
      <vt:lpstr>Acrobat Document</vt:lpstr>
      <vt:lpstr>PowerPoint Presentation</vt:lpstr>
      <vt:lpstr>PowerPoint Presentation</vt:lpstr>
      <vt:lpstr>What Is “Adaptation”?</vt:lpstr>
      <vt:lpstr>Four Adaptive Elements</vt:lpstr>
      <vt:lpstr>PowerPoint Presentation</vt:lpstr>
      <vt:lpstr>Sample Adaptive Mandates</vt:lpstr>
      <vt:lpstr>Implementation Tools?</vt:lpstr>
      <vt:lpstr>Policy &amp; Planning Tools</vt:lpstr>
      <vt:lpstr>Climate scenario planning</vt:lpstr>
      <vt:lpstr>Regular updates</vt:lpstr>
      <vt:lpstr>Adaptive Land Use Planning</vt:lpstr>
      <vt:lpstr>Adaptive Land Use Planning</vt:lpstr>
      <vt:lpstr>Integrated Watershed  Management</vt:lpstr>
      <vt:lpstr>Conservation &amp; Recycling Plans</vt:lpstr>
      <vt:lpstr>Conservation &amp; Recycling Plans</vt:lpstr>
      <vt:lpstr>Regulatory Tools</vt:lpstr>
      <vt:lpstr>Climate-Conscious Sustainable Yield and Instream Flow</vt:lpstr>
      <vt:lpstr>Enforce Monitoring &amp; Reporting Requirements</vt:lpstr>
      <vt:lpstr>Expand Designated Water Management Areas</vt:lpstr>
      <vt:lpstr>Adaptive Permitting</vt:lpstr>
      <vt:lpstr>Market-Based Tools</vt:lpstr>
      <vt:lpstr>Promote Water-Conscious Infrastructure</vt:lpstr>
      <vt:lpstr>Water Commission Fees</vt:lpstr>
      <vt:lpstr>Public Goods Charge</vt:lpstr>
      <vt:lpstr>Let’s get started . . .</vt:lpstr>
      <vt:lpstr>Hawai‘i Constitution</vt:lpstr>
      <vt:lpstr>PowerPoint Presentation</vt:lpstr>
      <vt:lpstr>Precautionary Principle </vt:lpstr>
      <vt:lpstr>Water Code </vt:lpstr>
    </vt:vector>
  </TitlesOfParts>
  <Company>SOMF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Richard J. Wallsgrove</dc:creator>
  <cp:lastModifiedBy>ICAP Program Assistant</cp:lastModifiedBy>
  <cp:revision>152</cp:revision>
  <dcterms:created xsi:type="dcterms:W3CDTF">2011-07-04T01:38:30Z</dcterms:created>
  <dcterms:modified xsi:type="dcterms:W3CDTF">2012-04-27T22:20:57Z</dcterms:modified>
</cp:coreProperties>
</file>